
<file path=[Content_Types].xml><?xml version="1.0" encoding="utf-8"?>
<Types xmlns="http://schemas.openxmlformats.org/package/2006/content-types">
  <Default Extension="emf" ContentType="image/x-emf"/>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handoutMasterIdLst>
    <p:handoutMasterId r:id="rId24"/>
  </p:handoutMasterIdLst>
  <p:sldIdLst>
    <p:sldId id="257" r:id="rId3"/>
    <p:sldId id="258" r:id="rId4"/>
    <p:sldId id="282" r:id="rId5"/>
    <p:sldId id="283" r:id="rId6"/>
    <p:sldId id="259" r:id="rId7"/>
    <p:sldId id="285" r:id="rId8"/>
    <p:sldId id="292" r:id="rId9"/>
    <p:sldId id="296" r:id="rId10"/>
    <p:sldId id="293" r:id="rId11"/>
    <p:sldId id="291" r:id="rId12"/>
    <p:sldId id="295" r:id="rId13"/>
    <p:sldId id="286" r:id="rId14"/>
    <p:sldId id="294" r:id="rId15"/>
    <p:sldId id="288" r:id="rId16"/>
    <p:sldId id="289" r:id="rId17"/>
    <p:sldId id="290" r:id="rId18"/>
    <p:sldId id="261" r:id="rId19"/>
    <p:sldId id="284" r:id="rId20"/>
    <p:sldId id="262" r:id="rId21"/>
    <p:sldId id="281" r:id="rId22"/>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8DA0CB"/>
    <a:srgbClr val="FC8D62"/>
    <a:srgbClr val="B2B2B2"/>
    <a:srgbClr val="202020"/>
    <a:srgbClr val="323232"/>
    <a:srgbClr val="CC3300"/>
    <a:srgbClr val="CC0000"/>
    <a:srgbClr val="FF3300"/>
    <a:srgbClr val="990000"/>
    <a:srgbClr val="FF8D4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78" autoAdjust="0"/>
    <p:restoredTop sz="94660"/>
  </p:normalViewPr>
  <p:slideViewPr>
    <p:cSldViewPr snapToGrid="0" showGuides="1">
      <p:cViewPr varScale="1">
        <p:scale>
          <a:sx n="75" d="100"/>
          <a:sy n="75" d="100"/>
        </p:scale>
        <p:origin x="90" y="96"/>
      </p:cViewPr>
      <p:guideLst>
        <p:guide orient="horz" pos="2187"/>
        <p:guide pos="3840"/>
      </p:guideLst>
    </p:cSldViewPr>
  </p:slid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8" Type="http://schemas.openxmlformats.org/officeDocument/2006/relationships/commentAuthors" Target="commentAuthors.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handoutMaster" Target="handoutMasters/handoutMaster1.xml"/><Relationship Id="rId23" Type="http://schemas.openxmlformats.org/officeDocument/2006/relationships/notesMaster" Target="notesMasters/notesMaster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0.png>
</file>

<file path=ppt/media/image11.png>
</file>

<file path=ppt/media/image12.jpeg>
</file>

<file path=ppt/media/image13.png>
</file>

<file path=ppt/media/image14.png>
</file>

<file path=ppt/media/image15.png>
</file>

<file path=ppt/media/image16.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322962"/>
            <a:ext cx="9144000" cy="2187001"/>
          </a:xfrm>
        </p:spPr>
        <p:txBody>
          <a:bodyPr anchor="b">
            <a:normAutofit/>
          </a:bodyPr>
          <a:lstStyle>
            <a:lvl1pPr algn="ctr">
              <a:lnSpc>
                <a:spcPct val="130000"/>
              </a:lnSpc>
              <a:defRPr sz="6000">
                <a:effectLst>
                  <a:outerShdw blurRad="38100" dist="38100" dir="2700000" algn="tl">
                    <a:srgbClr val="000000">
                      <a:alpha val="43137"/>
                    </a:srgbClr>
                  </a:outerShdw>
                </a:effectLst>
              </a:defRPr>
            </a:lvl1pPr>
          </a:lstStyle>
          <a:p>
            <a:r>
              <a:rPr lang="zh-CN" altLang="en-US" dirty="0">
                <a:sym typeface="+mn-ea"/>
              </a:rPr>
              <a:t>Click to edit Master title style</a:t>
            </a:r>
            <a:endParaRPr lang="zh-CN" altLang="en-US" dirty="0">
              <a:sym typeface="+mn-ea"/>
            </a:endParaRPr>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p:nvPr>
        </p:nvSpPr>
        <p:spPr>
          <a:xfrm>
            <a:off x="1524000" y="3602038"/>
            <a:ext cx="9144000" cy="1655762"/>
          </a:xfrm>
        </p:spPr>
        <p:txBody>
          <a:bodyPr>
            <a:normAutofit/>
          </a:bodyPr>
          <a:lstStyle>
            <a:lvl1pPr marL="0" indent="0" algn="ctr">
              <a:buNone/>
              <a:defRPr sz="1800">
                <a:solidFill>
                  <a:schemeClr val="tx1">
                    <a:lumMod val="75000"/>
                    <a:lumOff val="25000"/>
                  </a:schemeClr>
                </a:solidFill>
                <a:effectLst/>
                <a:latin typeface="+mj-lt"/>
                <a:ea typeface="+mj-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Click to edit Master subtitle style</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Text">
    <p:bg>
      <p:bgPr>
        <a:solidFill>
          <a:schemeClr val="bg1"/>
        </a:solidFill>
        <a:effectLst/>
      </p:bgPr>
    </p:bg>
    <p:spTree>
      <p:nvGrpSpPr>
        <p:cNvPr id="1" name=""/>
        <p:cNvGrpSpPr/>
        <p:nvPr/>
      </p:nvGrpSpPr>
      <p:grpSpPr>
        <a:xfrm>
          <a:off x="0" y="0"/>
          <a:ext cx="0" cy="0"/>
          <a:chOff x="0" y="0"/>
          <a:chExt cx="0" cy="0"/>
        </a:xfrm>
      </p:grpSpPr>
      <p:sp>
        <p:nvSpPr>
          <p:cNvPr id="13" name="Rechteck 12"/>
          <p:cNvSpPr/>
          <p:nvPr userDrawn="1"/>
        </p:nvSpPr>
        <p:spPr>
          <a:xfrm>
            <a:off x="0" y="0"/>
            <a:ext cx="12192000" cy="74136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endParaRPr lang="de-DE" strike="noStrike" noProof="1" dirty="0">
              <a:latin typeface="Segoe UI Symbol"/>
            </a:endParaRPr>
          </a:p>
        </p:txBody>
      </p:sp>
      <p:sp>
        <p:nvSpPr>
          <p:cNvPr id="5123" name="Textfeld 5"/>
          <p:cNvSpPr txBox="1"/>
          <p:nvPr userDrawn="1"/>
        </p:nvSpPr>
        <p:spPr>
          <a:xfrm>
            <a:off x="-1557867" y="-444500"/>
            <a:ext cx="127000" cy="184150"/>
          </a:xfrm>
          <a:prstGeom prst="rect">
            <a:avLst/>
          </a:prstGeom>
          <a:noFill/>
          <a:ln w="9525" cap="flat" cmpd="sng">
            <a:solidFill>
              <a:srgbClr val="003C78"/>
            </a:solidFill>
            <a:prstDash val="solid"/>
            <a:round/>
            <a:headEnd type="none" w="med" len="med"/>
            <a:tailEnd type="none" w="med" len="med"/>
          </a:ln>
        </p:spPr>
        <p:txBody>
          <a:bodyPr wrap="none" lIns="0" tIns="0" rIns="0" bIns="0" anchor="t" anchorCtr="0">
            <a:spAutoFit/>
          </a:bodyPr>
          <a:p>
            <a:pPr lvl="0">
              <a:buClr>
                <a:schemeClr val="accent2"/>
              </a:buClr>
            </a:pPr>
            <a:endParaRPr lang="de-DE" altLang="en-US" sz="1200" dirty="0" err="1">
              <a:latin typeface="Segoe UI Symbol"/>
            </a:endParaRPr>
          </a:p>
        </p:txBody>
      </p:sp>
      <p:cxnSp>
        <p:nvCxnSpPr>
          <p:cNvPr id="22" name="Gerade Verbindung 21"/>
          <p:cNvCxnSpPr/>
          <p:nvPr userDrawn="1"/>
        </p:nvCxnSpPr>
        <p:spPr>
          <a:xfrm>
            <a:off x="0" y="6467475"/>
            <a:ext cx="12528551" cy="0"/>
          </a:xfrm>
          <a:prstGeom prst="line">
            <a:avLst/>
          </a:prstGeom>
          <a:ln w="12700">
            <a:solidFill>
              <a:srgbClr val="003C78"/>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0" name="Subtitle 2"/>
          <p:cNvSpPr txBox="1">
            <a:spLocks noChangeAspect="1"/>
          </p:cNvSpPr>
          <p:nvPr userDrawn="1"/>
        </p:nvSpPr>
        <p:spPr>
          <a:xfrm>
            <a:off x="719667" y="6630988"/>
            <a:ext cx="8064500" cy="112713"/>
          </a:xfrm>
          <a:prstGeom prst="rect">
            <a:avLst/>
          </a:prstGeom>
        </p:spPr>
        <p:txBody>
          <a:bodyPr lIns="0" tIns="0" rIns="0" bIns="0"/>
          <a:lstStyle>
            <a:lvl1pPr marL="0" indent="0" algn="l">
              <a:buNone/>
              <a:defRPr sz="1400" baseline="0">
                <a:solidFill>
                  <a:schemeClr val="tx1">
                    <a:lumMod val="65000"/>
                    <a:lumOff val="35000"/>
                  </a:schemeClr>
                </a:solidFill>
                <a:latin typeface="Segoe UI Symbol"/>
                <a:cs typeface="Segoe UI Ligh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base" latinLnBrk="0" hangingPunct="1">
              <a:lnSpc>
                <a:spcPct val="100000"/>
              </a:lnSpc>
              <a:spcBef>
                <a:spcPct val="20000"/>
              </a:spcBef>
              <a:spcAft>
                <a:spcPct val="0"/>
              </a:spcAft>
              <a:buClrTx/>
              <a:buSzTx/>
              <a:buFont typeface="Arial" panose="02080604020202020204" pitchFamily="34" charset="0"/>
              <a:buNone/>
              <a:defRPr/>
            </a:pPr>
            <a:r>
              <a:rPr kumimoji="0" lang="en-US" sz="700" b="0" i="0" u="none" strike="noStrike" kern="1200" cap="none" spc="0" normalizeH="0" baseline="0" noProof="0" dirty="0" smtClean="0">
                <a:ln>
                  <a:noFill/>
                </a:ln>
                <a:solidFill>
                  <a:schemeClr val="accent1"/>
                </a:solidFill>
                <a:effectLst/>
                <a:uLnTx/>
                <a:uFillTx/>
                <a:latin typeface="Segoe UI Symbol"/>
                <a:ea typeface="+mn-ea"/>
                <a:cs typeface="Segoe UI Light"/>
              </a:rPr>
              <a:t>TRON - Translationale </a:t>
            </a:r>
            <a:r>
              <a:rPr kumimoji="0" lang="en-US" sz="700" b="0" i="0" u="none" strike="noStrike" kern="1200" cap="none" spc="0" normalizeH="0" baseline="0" noProof="0" dirty="0" err="1" smtClean="0">
                <a:ln>
                  <a:noFill/>
                </a:ln>
                <a:solidFill>
                  <a:schemeClr val="accent1"/>
                </a:solidFill>
                <a:effectLst/>
                <a:uLnTx/>
                <a:uFillTx/>
                <a:latin typeface="Segoe UI Symbol"/>
                <a:ea typeface="+mn-ea"/>
                <a:cs typeface="Segoe UI Light"/>
              </a:rPr>
              <a:t>Onkologie</a:t>
            </a:r>
            <a:r>
              <a:rPr kumimoji="0" lang="en-US" sz="700" b="0" i="0" u="none" strike="noStrike" kern="1200" cap="none" spc="0" normalizeH="0" baseline="0" noProof="0" dirty="0" smtClean="0">
                <a:ln>
                  <a:noFill/>
                </a:ln>
                <a:solidFill>
                  <a:schemeClr val="accent1"/>
                </a:solidFill>
                <a:effectLst/>
                <a:uLnTx/>
                <a:uFillTx/>
                <a:latin typeface="Segoe UI Symbol"/>
                <a:ea typeface="+mn-ea"/>
                <a:cs typeface="Segoe UI Light"/>
              </a:rPr>
              <a:t> an der </a:t>
            </a:r>
            <a:r>
              <a:rPr kumimoji="0" lang="en-US" sz="700" b="0" i="0" u="none" strike="noStrike" kern="1200" cap="none" spc="0" normalizeH="0" baseline="0" noProof="0" dirty="0" err="1" smtClean="0">
                <a:ln>
                  <a:noFill/>
                </a:ln>
                <a:solidFill>
                  <a:schemeClr val="accent1"/>
                </a:solidFill>
                <a:effectLst/>
                <a:uLnTx/>
                <a:uFillTx/>
                <a:latin typeface="Segoe UI Symbol"/>
                <a:ea typeface="+mn-ea"/>
                <a:cs typeface="Segoe UI Light"/>
              </a:rPr>
              <a:t>Universitätsmedizin</a:t>
            </a:r>
            <a:r>
              <a:rPr kumimoji="0" lang="en-US" sz="700" b="0" i="0" u="none" strike="noStrike" kern="1200" cap="none" spc="0" normalizeH="0" baseline="0" noProof="0" dirty="0" smtClean="0">
                <a:ln>
                  <a:noFill/>
                </a:ln>
                <a:solidFill>
                  <a:schemeClr val="accent1"/>
                </a:solidFill>
                <a:effectLst/>
                <a:uLnTx/>
                <a:uFillTx/>
                <a:latin typeface="Segoe UI Symbol"/>
                <a:ea typeface="+mn-ea"/>
                <a:cs typeface="Segoe UI Light"/>
              </a:rPr>
              <a:t> der Johannes Gutenberg-</a:t>
            </a:r>
            <a:r>
              <a:rPr kumimoji="0" lang="en-US" sz="700" b="0" i="0" u="none" strike="noStrike" kern="1200" cap="none" spc="0" normalizeH="0" baseline="0" noProof="0" dirty="0" err="1" smtClean="0">
                <a:ln>
                  <a:noFill/>
                </a:ln>
                <a:solidFill>
                  <a:schemeClr val="accent1"/>
                </a:solidFill>
                <a:effectLst/>
                <a:uLnTx/>
                <a:uFillTx/>
                <a:latin typeface="Segoe UI Symbol"/>
                <a:ea typeface="+mn-ea"/>
                <a:cs typeface="Segoe UI Light"/>
              </a:rPr>
              <a:t>Universität</a:t>
            </a:r>
            <a:r>
              <a:rPr kumimoji="0" lang="en-US" sz="700" b="0" i="0" u="none" strike="noStrike" kern="1200" cap="none" spc="0" normalizeH="0" baseline="0" noProof="0" dirty="0" smtClean="0">
                <a:ln>
                  <a:noFill/>
                </a:ln>
                <a:solidFill>
                  <a:schemeClr val="accent1"/>
                </a:solidFill>
                <a:effectLst/>
                <a:uLnTx/>
                <a:uFillTx/>
                <a:latin typeface="Segoe UI Symbol"/>
                <a:ea typeface="+mn-ea"/>
                <a:cs typeface="Segoe UI Light"/>
              </a:rPr>
              <a:t> Mainz </a:t>
            </a:r>
            <a:r>
              <a:rPr kumimoji="0" lang="en-US" sz="700" b="0" i="0" u="none" strike="noStrike" kern="1200" cap="none" spc="0" normalizeH="0" baseline="0" noProof="0" dirty="0" err="1" smtClean="0">
                <a:ln>
                  <a:noFill/>
                </a:ln>
                <a:solidFill>
                  <a:schemeClr val="accent1"/>
                </a:solidFill>
                <a:effectLst/>
                <a:uLnTx/>
                <a:uFillTx/>
                <a:latin typeface="Segoe UI Symbol"/>
                <a:ea typeface="+mn-ea"/>
                <a:cs typeface="Segoe UI Light"/>
              </a:rPr>
              <a:t>gemeinnützige</a:t>
            </a:r>
            <a:r>
              <a:rPr kumimoji="0" lang="en-US" sz="700" b="0" i="0" u="none" strike="noStrike" kern="1200" cap="none" spc="0" normalizeH="0" baseline="0" noProof="0" dirty="0" smtClean="0">
                <a:ln>
                  <a:noFill/>
                </a:ln>
                <a:solidFill>
                  <a:schemeClr val="accent1"/>
                </a:solidFill>
                <a:effectLst/>
                <a:uLnTx/>
                <a:uFillTx/>
                <a:latin typeface="Segoe UI Symbol"/>
                <a:ea typeface="+mn-ea"/>
                <a:cs typeface="Segoe UI Light"/>
              </a:rPr>
              <a:t> GmbH</a:t>
            </a:r>
            <a:endParaRPr kumimoji="0" lang="en-US" sz="700" b="0" i="0" u="none" strike="noStrike" kern="1200" cap="none" spc="0" normalizeH="0" baseline="0" noProof="0" dirty="0" smtClean="0">
              <a:ln>
                <a:noFill/>
              </a:ln>
              <a:solidFill>
                <a:schemeClr val="accent1"/>
              </a:solidFill>
              <a:effectLst/>
              <a:uLnTx/>
              <a:uFillTx/>
              <a:latin typeface="Segoe UI Symbol"/>
              <a:ea typeface="+mn-ea"/>
              <a:cs typeface="Segoe UI Light"/>
            </a:endParaRPr>
          </a:p>
        </p:txBody>
      </p:sp>
      <p:pic>
        <p:nvPicPr>
          <p:cNvPr id="5126" name="Bild 20"/>
          <p:cNvPicPr>
            <a:picLocks noChangeAspect="1"/>
          </p:cNvPicPr>
          <p:nvPr userDrawn="1"/>
        </p:nvPicPr>
        <p:blipFill>
          <a:blip r:embed="rId2"/>
          <a:stretch>
            <a:fillRect/>
          </a:stretch>
        </p:blipFill>
        <p:spPr>
          <a:xfrm>
            <a:off x="527051" y="6629400"/>
            <a:ext cx="152400" cy="114300"/>
          </a:xfrm>
          <a:prstGeom prst="rect">
            <a:avLst/>
          </a:prstGeom>
          <a:noFill/>
          <a:ln w="9525">
            <a:noFill/>
          </a:ln>
        </p:spPr>
      </p:pic>
      <p:sp>
        <p:nvSpPr>
          <p:cNvPr id="3" name="Content Placeholder 2"/>
          <p:cNvSpPr>
            <a:spLocks noGrp="1" noChangeAspect="1"/>
          </p:cNvSpPr>
          <p:nvPr>
            <p:ph idx="1" hasCustomPrompt="1"/>
          </p:nvPr>
        </p:nvSpPr>
        <p:spPr>
          <a:xfrm>
            <a:off x="527381" y="1341438"/>
            <a:ext cx="11137237" cy="5111898"/>
          </a:xfrm>
          <a:prstGeom prst="rect">
            <a:avLst/>
          </a:prstGeom>
        </p:spPr>
        <p:txBody>
          <a:bodyPr lIns="0" tIns="0" rIns="0" bIns="0"/>
          <a:lstStyle>
            <a:lvl1pPr marL="342900" indent="-342900">
              <a:lnSpc>
                <a:spcPct val="100000"/>
              </a:lnSpc>
              <a:buClr>
                <a:schemeClr val="accent2"/>
              </a:buClr>
              <a:buSzPct val="100000"/>
              <a:buFont typeface="Wingdings" panose="05000000000000000000" pitchFamily="2" charset="2"/>
              <a:buChar char="§"/>
              <a:tabLst>
                <a:tab pos="177800" algn="l"/>
              </a:tabLst>
              <a:defRPr sz="2400" baseline="0">
                <a:solidFill>
                  <a:srgbClr val="003C78"/>
                </a:solidFill>
                <a:latin typeface="Segoe UI" pitchFamily="34" charset="0"/>
                <a:ea typeface="Segoe UI" pitchFamily="34" charset="0"/>
                <a:cs typeface="Segoe UI" pitchFamily="34" charset="0"/>
              </a:defRPr>
            </a:lvl1pPr>
            <a:lvl2pPr marL="360045" indent="-179705">
              <a:lnSpc>
                <a:spcPct val="100000"/>
              </a:lnSpc>
              <a:buClr>
                <a:schemeClr val="accent2"/>
              </a:buClr>
              <a:buSzPct val="100000"/>
              <a:buFont typeface="Wingdings" panose="05000000000000000000" pitchFamily="2" charset="2"/>
              <a:buChar char="§"/>
              <a:defRPr sz="1800">
                <a:solidFill>
                  <a:srgbClr val="003C78"/>
                </a:solidFill>
                <a:latin typeface="Segoe UI" pitchFamily="34" charset="0"/>
                <a:ea typeface="Segoe UI" pitchFamily="34" charset="0"/>
                <a:cs typeface="Segoe UI" pitchFamily="34" charset="0"/>
              </a:defRPr>
            </a:lvl2pPr>
            <a:lvl3pPr marL="914400" indent="0">
              <a:buFont typeface="Lucida Grande"/>
              <a:buNone/>
              <a:defRPr sz="2000">
                <a:latin typeface="Segoe UI Symbol"/>
              </a:defRPr>
            </a:lvl3pPr>
          </a:lstStyle>
          <a:p>
            <a:pPr lvl="0" fontAlgn="base"/>
            <a:r>
              <a:rPr lang="en-US" strike="noStrike" noProof="1" dirty="0" smtClean="0"/>
              <a:t>Click to add text</a:t>
            </a:r>
            <a:endParaRPr lang="en-US" strike="noStrike" noProof="1" dirty="0" smtClean="0"/>
          </a:p>
          <a:p>
            <a:pPr lvl="1" fontAlgn="base"/>
            <a:r>
              <a:rPr lang="en-US" strike="noStrike" noProof="1" dirty="0" smtClean="0"/>
              <a:t>Second level</a:t>
            </a:r>
            <a:endParaRPr lang="en-US" strike="noStrike" noProof="1" dirty="0" smtClean="0"/>
          </a:p>
        </p:txBody>
      </p:sp>
      <p:sp>
        <p:nvSpPr>
          <p:cNvPr id="9" name="Textplatzhalter 8"/>
          <p:cNvSpPr>
            <a:spLocks noGrp="1" noChangeAspect="1"/>
          </p:cNvSpPr>
          <p:nvPr>
            <p:ph type="body" sz="quarter" idx="11" hasCustomPrompt="1"/>
          </p:nvPr>
        </p:nvSpPr>
        <p:spPr>
          <a:xfrm>
            <a:off x="527051" y="94321"/>
            <a:ext cx="10273471" cy="598375"/>
          </a:xfrm>
          <a:prstGeom prst="rect">
            <a:avLst/>
          </a:prstGeom>
        </p:spPr>
        <p:txBody>
          <a:bodyPr lIns="0" tIns="0" rIns="0" bIns="0" anchor="ctr" anchorCtr="0"/>
          <a:lstStyle>
            <a:lvl1pPr marL="0" indent="0">
              <a:lnSpc>
                <a:spcPts val="3200"/>
              </a:lnSpc>
              <a:spcBef>
                <a:spcPts val="0"/>
              </a:spcBef>
              <a:buFontTx/>
              <a:buNone/>
              <a:defRPr sz="2400" baseline="0">
                <a:solidFill>
                  <a:schemeClr val="bg1"/>
                </a:solidFill>
                <a:latin typeface="Segoe UI" pitchFamily="34" charset="0"/>
                <a:ea typeface="Segoe UI" pitchFamily="34" charset="0"/>
                <a:cs typeface="Segoe UI" pitchFamily="34" charset="0"/>
              </a:defRPr>
            </a:lvl1pPr>
          </a:lstStyle>
          <a:p>
            <a:pPr lvl="0" fontAlgn="base"/>
            <a:r>
              <a:rPr lang="de-DE" strike="noStrike" noProof="1" dirty="0" smtClean="0"/>
              <a:t>Click </a:t>
            </a:r>
            <a:r>
              <a:rPr lang="de-DE" strike="noStrike" noProof="1" dirty="0" err="1" smtClean="0"/>
              <a:t>here</a:t>
            </a:r>
            <a:r>
              <a:rPr lang="de-DE" strike="noStrike" noProof="1" dirty="0" smtClean="0"/>
              <a:t> </a:t>
            </a:r>
            <a:r>
              <a:rPr lang="de-DE" strike="noStrike" noProof="1" dirty="0" err="1" smtClean="0"/>
              <a:t>to</a:t>
            </a:r>
            <a:r>
              <a:rPr lang="de-DE" strike="noStrike" noProof="1" dirty="0" smtClean="0"/>
              <a:t> </a:t>
            </a:r>
            <a:r>
              <a:rPr lang="de-DE" strike="noStrike" noProof="1" dirty="0" err="1" smtClean="0"/>
              <a:t>edit</a:t>
            </a:r>
            <a:r>
              <a:rPr lang="de-DE" strike="noStrike" noProof="1" dirty="0" smtClean="0"/>
              <a:t> </a:t>
            </a:r>
            <a:r>
              <a:rPr lang="de-DE" strike="noStrike" noProof="1" dirty="0" err="1" smtClean="0"/>
              <a:t>the</a:t>
            </a:r>
            <a:r>
              <a:rPr lang="de-DE" strike="noStrike" noProof="1" dirty="0" smtClean="0"/>
              <a:t> title</a:t>
            </a:r>
            <a:endParaRPr lang="de-DE" strike="noStrike" noProof="1" dirty="0"/>
          </a:p>
        </p:txBody>
      </p:sp>
      <p:sp>
        <p:nvSpPr>
          <p:cNvPr id="12" name="Foliennummernplatzhalter 2"/>
          <p:cNvSpPr>
            <a:spLocks noGrp="1"/>
          </p:cNvSpPr>
          <p:nvPr>
            <p:ph type="sldNum" sz="quarter" idx="4"/>
          </p:nvPr>
        </p:nvSpPr>
        <p:spPr>
          <a:xfrm>
            <a:off x="10896600" y="93663"/>
            <a:ext cx="768351" cy="596900"/>
          </a:xfrm>
          <a:prstGeom prst="rect">
            <a:avLst/>
          </a:prstGeom>
        </p:spPr>
        <p:txBody>
          <a:bodyPr vert="horz" lIns="0" tIns="0" rIns="0" bIns="36000" rtlCol="0" anchor="ctr"/>
          <a:lstStyle>
            <a:lvl1pPr algn="r">
              <a:lnSpc>
                <a:spcPts val="3200"/>
              </a:lnSpc>
              <a:defRPr sz="1000" baseline="0">
                <a:solidFill>
                  <a:schemeClr val="bg1"/>
                </a:solidFill>
                <a:latin typeface="Segoe UI Symbol"/>
              </a:defRPr>
            </a:lvl1pPr>
          </a:lstStyle>
          <a:p>
            <a:pPr fontAlgn="base"/>
            <a:fld id="{3D27B3A0-310D-1246-A4A0-09CF23158FC4}" type="slidenum">
              <a:rPr lang="de-DE" strike="noStrike" noProof="1" smtClean="0">
                <a:latin typeface="Segoe UI Symbol"/>
                <a:ea typeface="+mn-ea"/>
                <a:cs typeface="Arial" panose="02080604020202020204" pitchFamily="34" charset="0"/>
              </a:rPr>
            </a:fld>
            <a:endParaRPr lang="de-DE" strike="noStrike" noProof="1"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内容占位符 2"/>
          <p:cNvSpPr>
            <a:spLocks noGrp="1"/>
          </p:cNvSpPr>
          <p:nvPr>
            <p:ph idx="1"/>
          </p:nvPr>
        </p:nvSpPr>
        <p:spPr>
          <a:xfrm>
            <a:off x="647700" y="1825625"/>
            <a:ext cx="10515600" cy="4351338"/>
          </a:xfrm>
        </p:spPr>
        <p:txBody>
          <a:bodyPr>
            <a:normAutofit/>
          </a:bodyPr>
          <a:lstStyle>
            <a:lvl1pPr>
              <a:defRPr sz="2000">
                <a:solidFill>
                  <a:schemeClr val="tx1">
                    <a:lumMod val="75000"/>
                    <a:lumOff val="25000"/>
                  </a:schemeClr>
                </a:solidFill>
              </a:defRPr>
            </a:lvl1pPr>
            <a:lvl2pPr>
              <a:defRPr sz="18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标题 1"/>
          <p:cNvSpPr>
            <a:spLocks noGrp="1"/>
          </p:cNvSpPr>
          <p:nvPr>
            <p:ph type="title"/>
          </p:nvPr>
        </p:nvSpPr>
        <p:spPr>
          <a:xfrm>
            <a:off x="831850" y="3750945"/>
            <a:ext cx="9848088" cy="811530"/>
          </a:xfrm>
        </p:spPr>
        <p:txBody>
          <a:bodyPr anchor="b">
            <a:normAutofit/>
          </a:bodyPr>
          <a:lstStyle>
            <a:lvl1pPr>
              <a:defRPr sz="400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文本占位符 2"/>
          <p:cNvSpPr>
            <a:spLocks noGrp="1"/>
          </p:cNvSpPr>
          <p:nvPr>
            <p:ph type="body" idx="1"/>
          </p:nvPr>
        </p:nvSpPr>
        <p:spPr>
          <a:xfrm>
            <a:off x="831850" y="4610028"/>
            <a:ext cx="7321550" cy="647555"/>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sym typeface="+mn-ea"/>
              </a:rPr>
              <a:t>Click to edit Master text styles</a:t>
            </a:r>
            <a:endParaRPr lang="zh-CN" altLang="en-US" dirty="0">
              <a:sym typeface="+mn-ea"/>
            </a:endParaRPr>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2400" b="1" i="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内容占位符 2"/>
          <p:cNvSpPr>
            <a:spLocks noGrp="1"/>
          </p:cNvSpPr>
          <p:nvPr>
            <p:ph sz="half" idx="1"/>
          </p:nvPr>
        </p:nvSpPr>
        <p:spPr>
          <a:xfrm>
            <a:off x="647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内容占位符 3"/>
          <p:cNvSpPr>
            <a:spLocks noGrp="1"/>
          </p:cNvSpPr>
          <p:nvPr>
            <p:ph sz="half" idx="2"/>
          </p:nvPr>
        </p:nvSpPr>
        <p:spPr>
          <a:xfrm>
            <a:off x="5981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Click to edit Master title style</a:t>
            </a:r>
            <a:endParaRPr lang="zh-CN" altLang="en-US"/>
          </a:p>
        </p:txBody>
      </p:sp>
      <p:sp>
        <p:nvSpPr>
          <p:cNvPr id="3" name="文本占位符 2"/>
          <p:cNvSpPr>
            <a:spLocks noGrp="1"/>
          </p:cNvSpPr>
          <p:nvPr>
            <p:ph type="body" idx="1"/>
          </p:nvPr>
        </p:nvSpPr>
        <p:spPr>
          <a:xfrm>
            <a:off x="839788" y="17449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sym typeface="+mn-ea"/>
              </a:rPr>
              <a:t>Click to edit Master text styles</a:t>
            </a:r>
            <a:endParaRPr lang="zh-CN" altLang="en-US" dirty="0">
              <a:sym typeface="+mn-ea"/>
            </a:endParaRPr>
          </a:p>
        </p:txBody>
      </p:sp>
      <p:sp>
        <p:nvSpPr>
          <p:cNvPr id="4" name="内容占位符 3"/>
          <p:cNvSpPr>
            <a:spLocks noGrp="1"/>
          </p:cNvSpPr>
          <p:nvPr>
            <p:ph sz="half" idx="2"/>
          </p:nvPr>
        </p:nvSpPr>
        <p:spPr>
          <a:xfrm>
            <a:off x="839788" y="2615609"/>
            <a:ext cx="5157787" cy="3574054"/>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sym typeface="+mn-ea"/>
              </a:rPr>
              <a:t>Click to edit Master text styles</a:t>
            </a:r>
            <a:endParaRPr lang="zh-CN" altLang="en-US" dirty="0">
              <a:sym typeface="+mn-ea"/>
            </a:endParaRPr>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800" b="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标题 1"/>
          <p:cNvSpPr>
            <a:spLocks noGrp="1"/>
          </p:cNvSpPr>
          <p:nvPr>
            <p:ph type="title"/>
          </p:nvPr>
        </p:nvSpPr>
        <p:spPr>
          <a:xfrm>
            <a:off x="646747" y="127000"/>
            <a:ext cx="4165200" cy="1600200"/>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sym typeface="+mn-ea"/>
              </a:rPr>
              <a:t>Click to edit Master title style</a:t>
            </a:r>
            <a:endParaRPr lang="zh-CN" altLang="en-US" dirty="0">
              <a:sym typeface="+mn-ea"/>
            </a:endParaRPr>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Click to edit Master text styles</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cxnSp>
        <p:nvCxnSpPr>
          <p:cNvPr id="8" name="直接连接符 7" hidden="1"/>
          <p:cNvCxnSpPr/>
          <p:nvPr userDrawn="1"/>
        </p:nvCxnSpPr>
        <p:spPr>
          <a:xfrm>
            <a:off x="742950" y="434340"/>
            <a:ext cx="0" cy="1391285"/>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3600"/>
            </a:lvl1pPr>
          </a:lstStyle>
          <a:p>
            <a:r>
              <a:rPr lang="zh-CN" altLang="en-US"/>
              <a:t>Click to edit Master title style</a:t>
            </a:r>
            <a:endParaRPr lang="zh-CN" altLang="en-US"/>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Click to edit Master title style</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7.png"/><Relationship Id="rId7" Type="http://schemas.openxmlformats.org/officeDocument/2006/relationships/image" Target="../media/image6.png"/><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eg"/><Relationship Id="rId3" Type="http://schemas.openxmlformats.org/officeDocument/2006/relationships/image" Target="../media/image2.png"/><Relationship Id="rId2" Type="http://schemas.openxmlformats.org/officeDocument/2006/relationships/hyperlink" Target="mailto:pablo.riesgoferreiro@tron-mainz.de" TargetMode="External"/><Relationship Id="rId1" Type="http://schemas.openxmlformats.org/officeDocument/2006/relationships/hyperlink" Target="mailto:blokesch@fb2.fra-uas.de" TargetMode="Externa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png"/><Relationship Id="rId1"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hyperlink" Target="https://osf.io/4pd9n/" TargetMode="External"/><Relationship Id="rId3" Type="http://schemas.openxmlformats.org/officeDocument/2006/relationships/hyperlink" Target="https://doi.org/10.1093/bioinformatics/btad227" TargetMode="External"/><Relationship Id="rId2" Type="http://schemas.openxmlformats.org/officeDocument/2006/relationships/image" Target="../media/image16.png"/><Relationship Id="rId1"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s://doi.org/10.3390/app11020819"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s://www.amstat.org/asa/files/pdfs/POL-ReproducibleResearchRecommendations.pdf"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jpeg"/><Relationship Id="rId1" Type="http://schemas.openxmlformats.org/officeDocument/2006/relationships/hyperlink" Target="https://doi.org/10.1093/bioinformatics/btad227"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de-DE" altLang="zh-CN">
                <a:latin typeface="Calibri" charset="0"/>
              </a:rPr>
              <a:t>Introduction to Bioinformatics</a:t>
            </a:r>
            <a:endParaRPr lang="de-DE" altLang="zh-CN">
              <a:latin typeface="Calibri" charset="0"/>
            </a:endParaRPr>
          </a:p>
        </p:txBody>
      </p:sp>
      <p:sp>
        <p:nvSpPr>
          <p:cNvPr id="5" name="副标题 4"/>
          <p:cNvSpPr>
            <a:spLocks noGrp="1"/>
          </p:cNvSpPr>
          <p:nvPr>
            <p:ph type="subTitle" idx="1"/>
          </p:nvPr>
        </p:nvSpPr>
        <p:spPr>
          <a:xfrm>
            <a:off x="1524000" y="3602355"/>
            <a:ext cx="9144000" cy="2573655"/>
          </a:xfrm>
        </p:spPr>
        <p:txBody>
          <a:bodyPr>
            <a:normAutofit fontScale="60000"/>
          </a:bodyPr>
          <a:lstStyle/>
          <a:p>
            <a:r>
              <a:rPr lang="de-DE" altLang="zh-CN">
                <a:latin typeface="Calibri" charset="0"/>
              </a:rPr>
              <a:t>Study program: Bioprocess Engineering</a:t>
            </a:r>
            <a:endParaRPr lang="de-DE" altLang="zh-CN">
              <a:latin typeface="Calibri" charset="0"/>
            </a:endParaRPr>
          </a:p>
          <a:p>
            <a:r>
              <a:rPr lang="de-DE" altLang="zh-CN">
                <a:latin typeface="Calibri" charset="0"/>
              </a:rPr>
              <a:t>Elective Module (Wahlpflichtmodul)</a:t>
            </a:r>
            <a:endParaRPr lang="de-DE" altLang="zh-CN">
              <a:latin typeface="Calibri" charset="0"/>
            </a:endParaRPr>
          </a:p>
          <a:p>
            <a:r>
              <a:rPr lang="de-DE" altLang="zh-CN">
                <a:latin typeface="Calibri" charset="0"/>
              </a:rPr>
              <a:t>9th October to 13th October</a:t>
            </a:r>
            <a:endParaRPr lang="de-DE" altLang="zh-CN">
              <a:latin typeface="Calibri" charset="0"/>
            </a:endParaRPr>
          </a:p>
          <a:p>
            <a:r>
              <a:rPr lang="de-DE" altLang="zh-CN">
                <a:latin typeface="Calibri" charset="0"/>
              </a:rPr>
              <a:t>Responsible: Prof. Dr. Axel Blokesch, </a:t>
            </a:r>
            <a:br>
              <a:rPr lang="de-DE" altLang="zh-CN">
                <a:latin typeface="Calibri" charset="0"/>
              </a:rPr>
            </a:br>
            <a:r>
              <a:rPr lang="de-DE" altLang="zh-CN">
                <a:latin typeface="Calibri" charset="0"/>
                <a:hlinkClick r:id="rId1"/>
              </a:rPr>
              <a:t>blokesch@fb2.fra-uas.de</a:t>
            </a:r>
            <a:endParaRPr lang="de-DE" altLang="zh-CN">
              <a:latin typeface="Calibri" charset="0"/>
            </a:endParaRPr>
          </a:p>
          <a:p>
            <a:r>
              <a:rPr lang="de-DE" altLang="zh-CN">
                <a:latin typeface="Calibri" charset="0"/>
              </a:rPr>
              <a:t>by Pablo Riesgo-Ferreiro, TRON gGmbH</a:t>
            </a:r>
            <a:endParaRPr lang="de-DE" altLang="zh-CN">
              <a:latin typeface="Calibri" charset="0"/>
            </a:endParaRPr>
          </a:p>
          <a:p>
            <a:r>
              <a:rPr lang="de-DE" altLang="zh-CN">
                <a:latin typeface="Calibri" charset="0"/>
                <a:hlinkClick r:id="rId2"/>
              </a:rPr>
              <a:t>pablo.riesgoferreiro@tron-mainz.de</a:t>
            </a:r>
            <a:endParaRPr lang="de-DE" altLang="zh-CN">
              <a:latin typeface="Calibri" charset="0"/>
            </a:endParaRPr>
          </a:p>
          <a:p>
            <a:endParaRPr lang="de-DE" altLang="zh-CN">
              <a:latin typeface="Calibri" charset="0"/>
            </a:endParaRPr>
          </a:p>
          <a:p>
            <a:r>
              <a:rPr lang="de-DE" altLang="zh-CN" sz="2600" b="1">
                <a:latin typeface="Calibri" charset="0"/>
              </a:rPr>
              <a:t>Day 2 - Session 2</a:t>
            </a:r>
            <a:endParaRPr lang="de-DE" altLang="zh-CN" sz="2600" b="1">
              <a:latin typeface="Calibri" charset="0"/>
            </a:endParaRPr>
          </a:p>
        </p:txBody>
      </p:sp>
      <p:pic>
        <p:nvPicPr>
          <p:cNvPr id="3" name="Grafik 1"/>
          <p:cNvPicPr>
            <a:picLocks noChangeAspect="1"/>
          </p:cNvPicPr>
          <p:nvPr/>
        </p:nvPicPr>
        <p:blipFill>
          <a:blip r:embed="rId3"/>
          <a:srcRect l="64099" t="12396" r="9508" b="76431"/>
          <a:stretch>
            <a:fillRect/>
          </a:stretch>
        </p:blipFill>
        <p:spPr>
          <a:xfrm>
            <a:off x="9729153" y="949325"/>
            <a:ext cx="1574165" cy="373380"/>
          </a:xfrm>
          <a:prstGeom prst="rect">
            <a:avLst/>
          </a:prstGeom>
          <a:noFill/>
          <a:ln w="9525">
            <a:noFill/>
          </a:ln>
        </p:spPr>
      </p:pic>
      <p:pic>
        <p:nvPicPr>
          <p:cNvPr id="4" name="Picture -2147482624" descr="FUAS"/>
          <p:cNvPicPr>
            <a:picLocks noChangeAspect="1"/>
          </p:cNvPicPr>
          <p:nvPr/>
        </p:nvPicPr>
        <p:blipFill>
          <a:blip r:embed="rId4"/>
          <a:stretch>
            <a:fillRect/>
          </a:stretch>
        </p:blipFill>
        <p:spPr>
          <a:xfrm>
            <a:off x="923290" y="842328"/>
            <a:ext cx="1347470" cy="586105"/>
          </a:xfrm>
          <a:prstGeom prst="rect">
            <a:avLst/>
          </a:prstGeom>
          <a:noFill/>
          <a:ln w="9525">
            <a:noFill/>
          </a:ln>
        </p:spPr>
      </p:pic>
      <p:pic>
        <p:nvPicPr>
          <p:cNvPr id="6" name="Picture 5"/>
          <p:cNvPicPr>
            <a:picLocks noChangeAspect="1"/>
          </p:cNvPicPr>
          <p:nvPr/>
        </p:nvPicPr>
        <p:blipFill>
          <a:blip r:embed="rId5"/>
          <a:stretch>
            <a:fillRect/>
          </a:stretch>
        </p:blipFill>
        <p:spPr>
          <a:xfrm>
            <a:off x="316230" y="1806575"/>
            <a:ext cx="2933065" cy="1540510"/>
          </a:xfrm>
          <a:prstGeom prst="rect">
            <a:avLst/>
          </a:prstGeom>
        </p:spPr>
      </p:pic>
      <p:pic>
        <p:nvPicPr>
          <p:cNvPr id="7" name="Picture 6"/>
          <p:cNvPicPr>
            <a:picLocks noChangeAspect="1"/>
          </p:cNvPicPr>
          <p:nvPr/>
        </p:nvPicPr>
        <p:blipFill>
          <a:blip r:embed="rId6"/>
          <a:stretch>
            <a:fillRect/>
          </a:stretch>
        </p:blipFill>
        <p:spPr>
          <a:xfrm>
            <a:off x="9110980" y="1806575"/>
            <a:ext cx="2715895" cy="1566545"/>
          </a:xfrm>
          <a:prstGeom prst="rect">
            <a:avLst/>
          </a:prstGeom>
        </p:spPr>
      </p:pic>
      <p:pic>
        <p:nvPicPr>
          <p:cNvPr id="8" name="Picture 7"/>
          <p:cNvPicPr>
            <a:picLocks noChangeAspect="1"/>
          </p:cNvPicPr>
          <p:nvPr/>
        </p:nvPicPr>
        <p:blipFill>
          <a:blip r:embed="rId7"/>
          <a:stretch>
            <a:fillRect/>
          </a:stretch>
        </p:blipFill>
        <p:spPr>
          <a:xfrm>
            <a:off x="144145" y="3826510"/>
            <a:ext cx="4302125" cy="2420620"/>
          </a:xfrm>
          <a:prstGeom prst="rect">
            <a:avLst/>
          </a:prstGeom>
        </p:spPr>
      </p:pic>
      <p:pic>
        <p:nvPicPr>
          <p:cNvPr id="9" name="Picture 8"/>
          <p:cNvPicPr>
            <a:picLocks noChangeAspect="1"/>
          </p:cNvPicPr>
          <p:nvPr/>
        </p:nvPicPr>
        <p:blipFill>
          <a:blip r:embed="rId8"/>
          <a:stretch>
            <a:fillRect/>
          </a:stretch>
        </p:blipFill>
        <p:spPr>
          <a:xfrm>
            <a:off x="8486140" y="4013200"/>
            <a:ext cx="3340735" cy="189357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Favour flat formats (unfavour Excel...)</a:t>
            </a:r>
            <a:endParaRPr lang="de-DE" altLang="en-US">
              <a:latin typeface="Calibri" charset="0"/>
            </a:endParaRPr>
          </a:p>
        </p:txBody>
      </p:sp>
      <p:sp>
        <p:nvSpPr>
          <p:cNvPr id="10" name="Content Placeholder 9"/>
          <p:cNvSpPr>
            <a:spLocks noGrp="1" noChangeAspect="1"/>
          </p:cNvSpPr>
          <p:nvPr>
            <p:ph idx="1" hasCustomPrompt="1"/>
          </p:nvPr>
        </p:nvSpPr>
        <p:spPr/>
        <p:txBody>
          <a:bodyPr lIns="0" tIns="0" rIns="0" bIns="0"/>
          <a:p>
            <a:pPr marR="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rPr>
              <a:t>„</a:t>
            </a:r>
            <a:r>
              <a:rPr kumimoji="0" lang="de-DE" altLang="en-US" sz="1600" b="0" i="1" u="none" strike="noStrike" kern="1200" cap="none" spc="0" normalizeH="0" baseline="0" noProof="1">
                <a:solidFill>
                  <a:srgbClr val="003C78"/>
                </a:solidFill>
                <a:latin typeface="Calibri" charset="0"/>
                <a:ea typeface="Segoe UI" pitchFamily="34" charset="0"/>
                <a:cs typeface="Segoe UI" pitchFamily="34" charset="0"/>
              </a:rPr>
              <a:t>We screened 4321 Excel files deposited to NCBI GEO [3], identifying 574 files with gene lists and finding that 228 (39.7 %) of these contain gene name errors.</a:t>
            </a:r>
            <a:r>
              <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rPr>
              <a:t>“ Ziemann, M., Eren, Y. &amp; El-Osta, A. Gene name errors are widespread in the scientific literature. Genome Biol 17, 177 (2016). https://doi.org/10.1186/s13059-016-1044-7</a:t>
            </a:r>
            <a:endPar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endParaRPr>
          </a:p>
        </p:txBody>
      </p:sp>
      <p:sp>
        <p:nvSpPr>
          <p:cNvPr id="11" name="Text Placeholder 10"/>
          <p:cNvSpPr>
            <a:spLocks noGrp="1" noChangeAspect="1"/>
          </p:cNvSpPr>
          <p:nvPr>
            <p:ph type="body" sz="quarter" idx="4294967295" hasCustomPrompt="1"/>
          </p:nvPr>
        </p:nvSpPr>
        <p:spPr>
          <a:xfrm>
            <a:off x="0" y="93980"/>
            <a:ext cx="7705725" cy="598170"/>
          </a:xfrm>
        </p:spPr>
        <p:txBody>
          <a:bodyPr lIns="0" tIns="0" rIns="0" bIns="0" anchor="ctr" anchorCtr="0"/>
          <a:p>
            <a:pPr marL="0" marR="0" indent="0" algn="l" defTabSz="914400" rtl="0" eaLnBrk="1" fontAlgn="base" latinLnBrk="0" hangingPunct="1">
              <a:lnSpc>
                <a:spcPts val="3200"/>
              </a:lnSpc>
              <a:spcBef>
                <a:spcPts val="0"/>
              </a:spcBef>
              <a:spcAft>
                <a:spcPct val="0"/>
              </a:spcAft>
              <a:buClrTx/>
              <a:buSzTx/>
              <a:buFontTx/>
              <a:buNone/>
            </a:pPr>
            <a:r>
              <a:rPr kumimoji="0" lang="de-DE" altLang="en-US" sz="2400" b="0" i="0" u="none" strike="noStrike" kern="1200" cap="none" spc="0" normalizeH="0" baseline="0" noProof="1">
                <a:solidFill>
                  <a:schemeClr val="bg1"/>
                </a:solidFill>
                <a:latin typeface="Calibri" charset="0"/>
                <a:ea typeface="Segoe UI" pitchFamily="34" charset="0"/>
                <a:cs typeface="Segoe UI" pitchFamily="34" charset="0"/>
              </a:rPr>
              <a:t>Favour flat formats (...unfavour excel)</a:t>
            </a:r>
            <a:endParaRPr kumimoji="0" lang="de-DE" altLang="en-US" sz="2400" b="0" i="0" u="none" strike="noStrike" kern="1200" cap="none" spc="0" normalizeH="0" baseline="0" noProof="1">
              <a:solidFill>
                <a:schemeClr val="bg1"/>
              </a:solidFill>
              <a:latin typeface="Calibri" charset="0"/>
              <a:ea typeface="Segoe UI" pitchFamily="34" charset="0"/>
              <a:cs typeface="Segoe UI" pitchFamily="34" charset="0"/>
            </a:endParaRPr>
          </a:p>
        </p:txBody>
      </p:sp>
      <p:sp>
        <p:nvSpPr>
          <p:cNvPr id="20483" name="Slide Number Placeholder 8"/>
          <p:cNvSpPr>
            <a:spLocks noGrp="1"/>
          </p:cNvSpPr>
          <p:nvPr>
            <p:ph type="sldNum" sz="quarter" idx="12"/>
          </p:nvPr>
        </p:nvSpPr>
        <p:spPr>
          <a:noFill/>
          <a:ln>
            <a:noFill/>
          </a:ln>
        </p:spPr>
        <p:txBody>
          <a:bodyPr lIns="0" tIns="0" rIns="0" bIns="36000" anchor="ctr" anchorCtr="0">
            <a:normAutofit fontScale="25000"/>
          </a:bodyPr>
          <a:lstStyle>
            <a:lvl1pPr marL="0" lvl="0" indent="0" algn="l" defTabSz="914400" rtl="0" eaLnBrk="1" fontAlgn="base" latinLnBrk="0" hangingPunct="1">
              <a:lnSpc>
                <a:spcPct val="100000"/>
              </a:lnSpc>
              <a:spcBef>
                <a:spcPct val="0"/>
              </a:spcBef>
              <a:spcAft>
                <a:spcPct val="0"/>
              </a:spcAft>
              <a:buNone/>
              <a:defRPr sz="1800" kern="1200">
                <a:solidFill>
                  <a:schemeClr val="tx1"/>
                </a:solidFill>
                <a:latin typeface="Arial" panose="02080604020202020204" pitchFamily="34" charset="0"/>
              </a:defRPr>
            </a:lvl1pPr>
            <a:lvl2pPr marL="457200" lvl="1"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5pPr>
          </a:lstStyle>
          <a:p>
            <a:pPr lvl="0" algn="r">
              <a:lnSpc>
                <a:spcPts val="3200"/>
              </a:lnSpc>
              <a:buSzTx/>
            </a:pPr>
            <a:fld id="{9A0DB2DC-4C9A-4742-B13C-FB6460FD3503}" type="slidenum">
              <a:rPr lang="de-DE" altLang="en-US" sz="1000" baseline="0">
                <a:solidFill>
                  <a:schemeClr val="bg1"/>
                </a:solidFill>
                <a:latin typeface="Arial" panose="02080604020202020204" pitchFamily="34" charset="0"/>
              </a:rPr>
            </a:fld>
            <a:endParaRPr lang="de-DE" altLang="en-US" sz="1000" baseline="0">
              <a:solidFill>
                <a:schemeClr val="bg1"/>
              </a:solidFill>
              <a:latin typeface="Arial" panose="02080604020202020204" pitchFamily="34" charset="0"/>
            </a:endParaRPr>
          </a:p>
        </p:txBody>
      </p:sp>
      <p:pic>
        <p:nvPicPr>
          <p:cNvPr id="20484" name="Picture 14" descr="Screenshot from 2022-04-05 12-43-32"/>
          <p:cNvPicPr>
            <a:picLocks noChangeAspect="1"/>
          </p:cNvPicPr>
          <p:nvPr/>
        </p:nvPicPr>
        <p:blipFill>
          <a:blip r:embed="rId1"/>
          <a:stretch>
            <a:fillRect/>
          </a:stretch>
        </p:blipFill>
        <p:spPr>
          <a:xfrm>
            <a:off x="1116965" y="3007995"/>
            <a:ext cx="4427855" cy="2606040"/>
          </a:xfrm>
          <a:prstGeom prst="rect">
            <a:avLst/>
          </a:prstGeom>
          <a:noFill/>
          <a:ln w="9525">
            <a:noFill/>
          </a:ln>
        </p:spPr>
      </p:pic>
      <p:sp>
        <p:nvSpPr>
          <p:cNvPr id="20485" name="Text Box 15"/>
          <p:cNvSpPr txBox="1"/>
          <p:nvPr/>
        </p:nvSpPr>
        <p:spPr>
          <a:xfrm>
            <a:off x="1722755" y="5849938"/>
            <a:ext cx="3107690" cy="122555"/>
          </a:xfrm>
          <a:prstGeom prst="rect">
            <a:avLst/>
          </a:prstGeom>
          <a:noFill/>
          <a:ln w="9525">
            <a:noFill/>
          </a:ln>
        </p:spPr>
        <p:txBody>
          <a:bodyPr wrap="none" lIns="0" tIns="0" rIns="0" bIns="0" anchor="t" anchorCtr="0">
            <a:spAutoFit/>
          </a:bodyPr>
          <a:p>
            <a:pPr>
              <a:buClr>
                <a:schemeClr val="accent2"/>
              </a:buClr>
            </a:pPr>
            <a:r>
              <a:rPr lang="de-DE" altLang="en-US" sz="800" dirty="0" err="1">
                <a:latin typeface="Calibri" charset="0"/>
              </a:rPr>
              <a:t>Source: </a:t>
            </a:r>
            <a:r>
              <a:rPr lang="en-US" altLang="zh-CN" sz="800" dirty="0" err="1">
                <a:latin typeface="Segoe UI Symbol"/>
              </a:rPr>
              <a:t>https://www.nature.com/articles/d41586-021-02211-4</a:t>
            </a:r>
            <a:endParaRPr lang="en-US" altLang="en-US" sz="800" dirty="0" err="1">
              <a:latin typeface="Segoe UI Symbol"/>
            </a:endParaRPr>
          </a:p>
        </p:txBody>
      </p:sp>
      <p:pic>
        <p:nvPicPr>
          <p:cNvPr id="20486" name="Picture 16"/>
          <p:cNvPicPr>
            <a:picLocks noChangeAspect="1"/>
          </p:cNvPicPr>
          <p:nvPr/>
        </p:nvPicPr>
        <p:blipFill>
          <a:blip r:embed="rId2"/>
          <a:stretch>
            <a:fillRect/>
          </a:stretch>
        </p:blipFill>
        <p:spPr>
          <a:xfrm>
            <a:off x="6030595" y="3007995"/>
            <a:ext cx="4380865" cy="2626995"/>
          </a:xfrm>
          <a:prstGeom prst="rect">
            <a:avLst/>
          </a:prstGeom>
          <a:noFill/>
          <a:ln w="9525">
            <a:noFill/>
          </a:ln>
        </p:spPr>
      </p:pic>
      <p:sp>
        <p:nvSpPr>
          <p:cNvPr id="20487" name="Text Box 17"/>
          <p:cNvSpPr txBox="1"/>
          <p:nvPr/>
        </p:nvSpPr>
        <p:spPr>
          <a:xfrm>
            <a:off x="6169025" y="5849938"/>
            <a:ext cx="3989070" cy="92075"/>
          </a:xfrm>
          <a:prstGeom prst="rect">
            <a:avLst/>
          </a:prstGeom>
          <a:noFill/>
          <a:ln w="9525">
            <a:noFill/>
          </a:ln>
        </p:spPr>
        <p:txBody>
          <a:bodyPr wrap="none" lIns="0" tIns="0" rIns="0" bIns="0" anchor="t" anchorCtr="0">
            <a:spAutoFit/>
          </a:bodyPr>
          <a:p>
            <a:pPr>
              <a:buClr>
                <a:schemeClr val="accent2"/>
              </a:buClr>
            </a:pPr>
            <a:r>
              <a:rPr lang="de-DE" altLang="en-US" sz="600" dirty="0" err="1">
                <a:latin typeface="Calibri" charset="0"/>
              </a:rPr>
              <a:t>Source: http://blogs.nature.com/naturejobs/2017/02/27/escape-gene-name-mangling-with-escape-excel/</a:t>
            </a:r>
            <a:endParaRPr lang="de-DE" altLang="en-US" sz="600" dirty="0" err="1">
              <a:latin typeface="Calibri"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de-DE" altLang="en-US">
                <a:latin typeface="Calibri" charset="0"/>
              </a:rPr>
              <a:t>Computational reproducibility</a:t>
            </a:r>
            <a:endParaRPr lang="de-DE" altLang="en-US">
              <a:latin typeface="Calibri" charset="0"/>
            </a:endParaRPr>
          </a:p>
        </p:txBody>
      </p:sp>
      <p:sp>
        <p:nvSpPr>
          <p:cNvPr id="5" name="Text Placeholder 4"/>
          <p:cNvSpPr>
            <a:spLocks noGrp="1"/>
          </p:cNvSpPr>
          <p:nvPr>
            <p:ph type="body" idx="1"/>
          </p:nvPr>
        </p:nvSpPr>
        <p:spPr/>
        <p:txBody>
          <a:bodyPr/>
          <a:p>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The three levels of computational reproducibility</a:t>
            </a:r>
            <a:endParaRPr lang="de-DE" altLang="en-US">
              <a:latin typeface="Calibri" charset="0"/>
            </a:endParaRPr>
          </a:p>
        </p:txBody>
      </p:sp>
      <p:sp>
        <p:nvSpPr>
          <p:cNvPr id="10" name="Content Placeholder 9"/>
          <p:cNvSpPr>
            <a:spLocks noGrp="1" noChangeAspect="1"/>
          </p:cNvSpPr>
          <p:nvPr>
            <p:ph idx="1" hasCustomPrompt="1"/>
          </p:nvPr>
        </p:nvSpPr>
        <p:spPr/>
        <p:txBody>
          <a:bodyPr lIns="0" tIns="0" rIns="0" bIns="0"/>
          <a:p>
            <a:pPr marL="0" marR="0" indent="0" algn="l" rtl="0" eaLnBrk="1" fontAlgn="base" latinLnBrk="0" hangingPunct="1">
              <a:lnSpc>
                <a:spcPct val="100000"/>
              </a:lnSpc>
              <a:spcBef>
                <a:spcPct val="20000"/>
              </a:spcBef>
              <a:spcAft>
                <a:spcPct val="0"/>
              </a:spcAft>
              <a:buClr>
                <a:schemeClr val="accent2"/>
              </a:buClr>
              <a:buSzTx/>
              <a:buFont typeface="Arial" panose="02080604020202020204" pitchFamily="34" charset="0"/>
              <a:buNone/>
              <a:tabLst>
                <a:tab pos="177800" algn="l"/>
              </a:tabLst>
            </a:pPr>
            <a:r>
              <a:rPr kumimoji="0" lang="de-DE" altLang="en-US" sz="1600" b="1" i="0" u="none" strike="noStrike" kern="1200" cap="none" spc="0" normalizeH="0" baseline="0" noProof="1">
                <a:solidFill>
                  <a:srgbClr val="003C78"/>
                </a:solidFill>
                <a:latin typeface="Calibri" charset="0"/>
                <a:ea typeface="Segoe UI" pitchFamily="34" charset="0"/>
                <a:cs typeface="Segoe UI" pitchFamily="34" charset="0"/>
              </a:rPr>
              <a:t>Level 1</a:t>
            </a:r>
            <a:r>
              <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rPr>
              <a:t>. Being able to reproduce your own results in case of emergency</a:t>
            </a:r>
            <a:endPar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endParaRPr>
          </a:p>
          <a:p>
            <a:pPr marR="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000" b="0" i="0" u="none" strike="noStrike" kern="1200" cap="none" spc="0" normalizeH="0" baseline="0" noProof="1">
              <a:solidFill>
                <a:srgbClr val="003C78"/>
              </a:solidFill>
              <a:latin typeface="Calibri" charset="0"/>
              <a:ea typeface="Segoe UI" pitchFamily="34" charset="0"/>
              <a:cs typeface="Segoe UI" pitchFamily="34" charset="0"/>
              <a:sym typeface="+mn-ea"/>
            </a:endParaRPr>
          </a:p>
          <a:p>
            <a:pPr marR="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kumimoji="0" lang="de-DE" altLang="en-US" sz="1000" b="0" i="0" u="none" strike="noStrike" kern="1200" cap="none" spc="0" normalizeH="0" baseline="0" noProof="1">
                <a:solidFill>
                  <a:srgbClr val="003C78"/>
                </a:solidFill>
                <a:latin typeface="Calibri" charset="0"/>
                <a:ea typeface="Segoe UI" pitchFamily="34" charset="0"/>
                <a:cs typeface="Segoe UI" pitchFamily="34" charset="0"/>
                <a:sym typeface="+mn-ea"/>
              </a:rPr>
              <a:t>While you may think you comply with level 1, you need to consider change through time</a:t>
            </a:r>
            <a:endParaRPr kumimoji="0" lang="de-DE" altLang="en-US" sz="1000" b="0" i="0" u="none" strike="noStrike" kern="1200" cap="none" spc="0" normalizeH="0" baseline="0" noProof="1">
              <a:solidFill>
                <a:srgbClr val="003C78"/>
              </a:solidFill>
              <a:latin typeface="Calibri" charset="0"/>
              <a:ea typeface="Segoe UI" pitchFamily="34" charset="0"/>
              <a:cs typeface="Segoe UI" pitchFamily="34" charset="0"/>
              <a:sym typeface="+mn-ea"/>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sym typeface="+mn-ea"/>
              </a:rPr>
              <a:t>Would reproducibility be ensured after some years have passed and probably servers have been replaced by new ones, software updated, etc. </a:t>
            </a:r>
            <a:endPar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sym typeface="+mn-ea"/>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sym typeface="+mn-ea"/>
              </a:rPr>
              <a:t>Careful notes of every software dependency need to be taken</a:t>
            </a:r>
            <a:endPar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sym typeface="+mn-ea"/>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sym typeface="+mn-ea"/>
              </a:rPr>
              <a:t>All operations on the data need to be documented</a:t>
            </a:r>
            <a:endPar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endParaRPr>
          </a:p>
          <a:p>
            <a:pPr marR="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endParaRPr>
          </a:p>
          <a:p>
            <a:pPr marL="0" marR="0" indent="0" algn="l" rtl="0" eaLnBrk="1" fontAlgn="base" latinLnBrk="0" hangingPunct="1">
              <a:lnSpc>
                <a:spcPct val="100000"/>
              </a:lnSpc>
              <a:spcBef>
                <a:spcPct val="20000"/>
              </a:spcBef>
              <a:spcAft>
                <a:spcPct val="0"/>
              </a:spcAft>
              <a:buClr>
                <a:schemeClr val="accent2"/>
              </a:buClr>
              <a:buSzTx/>
              <a:buFont typeface="Arial" panose="02080604020202020204" pitchFamily="34" charset="0"/>
              <a:buNone/>
              <a:tabLst>
                <a:tab pos="177800" algn="l"/>
              </a:tabLst>
            </a:pPr>
            <a:r>
              <a:rPr kumimoji="0" lang="de-DE" altLang="en-US" sz="1600" b="1" i="0" u="none" strike="noStrike" kern="1200" cap="none" spc="0" normalizeH="0" baseline="0" noProof="1">
                <a:solidFill>
                  <a:srgbClr val="003C78"/>
                </a:solidFill>
                <a:latin typeface="Calibri" charset="0"/>
                <a:ea typeface="Segoe UI" pitchFamily="34" charset="0"/>
                <a:cs typeface="Segoe UI" pitchFamily="34" charset="0"/>
              </a:rPr>
              <a:t>Level 2</a:t>
            </a:r>
            <a:r>
              <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rPr>
              <a:t>. Being able to reproduce your own results routinely</a:t>
            </a:r>
            <a:endPar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endParaRPr>
          </a:p>
          <a:p>
            <a:pPr marR="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sym typeface="+mn-ea"/>
            </a:endParaRPr>
          </a:p>
          <a:p>
            <a:pPr marR="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kumimoji="0" lang="de-DE" altLang="en-US" sz="1000" b="0" i="0" u="none" strike="noStrike" kern="1200" cap="none" spc="0" normalizeH="0" baseline="0" noProof="1">
                <a:solidFill>
                  <a:srgbClr val="003C78"/>
                </a:solidFill>
                <a:latin typeface="Calibri" charset="0"/>
                <a:ea typeface="Segoe UI" pitchFamily="34" charset="0"/>
                <a:cs typeface="Segoe UI" pitchFamily="34" charset="0"/>
                <a:sym typeface="+mn-ea"/>
              </a:rPr>
              <a:t>Automation plays a strong role to achieve level 2. </a:t>
            </a:r>
            <a:endParaRPr kumimoji="0" lang="de-DE" altLang="en-US" sz="10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sym typeface="+mn-ea"/>
              </a:rPr>
              <a:t>Every manual step is time consuming</a:t>
            </a:r>
            <a:endPar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sym typeface="+mn-ea"/>
              </a:rPr>
              <a:t>Every manual step is error prone</a:t>
            </a:r>
            <a:endPar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sym typeface="+mn-ea"/>
              </a:rPr>
              <a:t>Avoid manual steps</a:t>
            </a:r>
            <a:endPar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sym typeface="+mn-ea"/>
            </a:endParaRPr>
          </a:p>
          <a:p>
            <a:pPr marL="466090" marR="0" lvl="1" indent="-285750"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endPar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endParaRPr>
          </a:p>
          <a:p>
            <a:pPr marL="0" marR="0" indent="0" algn="l" rtl="0" eaLnBrk="1" fontAlgn="base" latinLnBrk="0" hangingPunct="1">
              <a:lnSpc>
                <a:spcPct val="100000"/>
              </a:lnSpc>
              <a:spcBef>
                <a:spcPct val="20000"/>
              </a:spcBef>
              <a:spcAft>
                <a:spcPct val="0"/>
              </a:spcAft>
              <a:buClr>
                <a:schemeClr val="accent2"/>
              </a:buClr>
              <a:buSzTx/>
              <a:buFont typeface="Arial" panose="02080604020202020204" pitchFamily="34" charset="0"/>
              <a:buNone/>
              <a:tabLst>
                <a:tab pos="177800" algn="l"/>
              </a:tabLst>
            </a:pPr>
            <a:r>
              <a:rPr kumimoji="0" lang="de-DE" altLang="en-US" sz="1600" b="1" i="0" u="none" strike="noStrike" kern="1200" cap="none" spc="0" normalizeH="0" baseline="0" noProof="1">
                <a:solidFill>
                  <a:srgbClr val="003C78"/>
                </a:solidFill>
                <a:latin typeface="Calibri" charset="0"/>
                <a:ea typeface="Segoe UI" pitchFamily="34" charset="0"/>
                <a:cs typeface="Segoe UI" pitchFamily="34" charset="0"/>
              </a:rPr>
              <a:t>Level 3</a:t>
            </a:r>
            <a:r>
              <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rPr>
              <a:t>. Peers being able to reproduce your results</a:t>
            </a:r>
            <a:endPar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endParaRPr>
          </a:p>
          <a:p>
            <a:pPr marR="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endParaRPr>
          </a:p>
          <a:p>
            <a:pPr marR="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kumimoji="0" lang="de-DE" altLang="en-US" sz="1000" b="0" i="0" u="none" strike="noStrike" kern="1200" cap="none" spc="0" normalizeH="0" baseline="0" noProof="1">
                <a:solidFill>
                  <a:srgbClr val="003C78"/>
                </a:solidFill>
                <a:latin typeface="Calibri" charset="0"/>
                <a:ea typeface="Segoe UI" pitchFamily="34" charset="0"/>
                <a:cs typeface="Segoe UI" pitchFamily="34" charset="0"/>
                <a:sym typeface="+mn-ea"/>
              </a:rPr>
              <a:t>It has been shown that achieving level 3 increases citations (Piwowar, 2007)</a:t>
            </a:r>
            <a:endParaRPr kumimoji="0" lang="de-DE" altLang="en-US" sz="1000" b="0" i="0" u="none" strike="noStrike" kern="1200" cap="none" spc="0" normalizeH="0" baseline="0" noProof="1">
              <a:solidFill>
                <a:srgbClr val="003C78"/>
              </a:solidFill>
              <a:latin typeface="Calibri" charset="0"/>
              <a:ea typeface="Segoe UI" pitchFamily="34" charset="0"/>
              <a:cs typeface="Segoe UI" pitchFamily="34" charset="0"/>
            </a:endParaRPr>
          </a:p>
          <a:p>
            <a:pPr marR="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endParaRPr>
          </a:p>
          <a:p>
            <a:pPr marL="0" marR="0" indent="0" algn="l" rtl="0" eaLnBrk="1" fontAlgn="base" latinLnBrk="0" hangingPunct="1">
              <a:lnSpc>
                <a:spcPct val="100000"/>
              </a:lnSpc>
              <a:spcBef>
                <a:spcPct val="20000"/>
              </a:spcBef>
              <a:spcAft>
                <a:spcPct val="0"/>
              </a:spcAft>
              <a:buClr>
                <a:schemeClr val="accent2"/>
              </a:buClr>
              <a:buSzTx/>
              <a:buFont typeface="Arial" panose="02080604020202020204" pitchFamily="34" charset="0"/>
              <a:buNone/>
              <a:tabLst>
                <a:tab pos="177800" algn="l"/>
              </a:tabLst>
            </a:pPr>
            <a:r>
              <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rPr>
              <a:t>These levels are defined in (Sandve, 2013)</a:t>
            </a:r>
            <a:endParaRPr kumimoji="0" lang="de-DE" altLang="en-US" sz="1400" b="0" i="0" u="none" strike="noStrike" kern="1200" cap="none" spc="0" normalizeH="0" baseline="0" noProof="1">
              <a:solidFill>
                <a:srgbClr val="003C78"/>
              </a:solidFill>
              <a:latin typeface="Calibri" charset="0"/>
              <a:ea typeface="Segoe UI" pitchFamily="34" charset="0"/>
              <a:cs typeface="Segoe UI" pitchFamily="34" charset="0"/>
            </a:endParaRPr>
          </a:p>
        </p:txBody>
      </p:sp>
      <p:sp>
        <p:nvSpPr>
          <p:cNvPr id="11" name="Text Placeholder 10"/>
          <p:cNvSpPr>
            <a:spLocks noGrp="1" noChangeAspect="1"/>
          </p:cNvSpPr>
          <p:nvPr>
            <p:ph type="body" sz="quarter" idx="4294967295" hasCustomPrompt="1"/>
          </p:nvPr>
        </p:nvSpPr>
        <p:spPr>
          <a:xfrm>
            <a:off x="0" y="93980"/>
            <a:ext cx="7705725" cy="598170"/>
          </a:xfrm>
        </p:spPr>
        <p:txBody>
          <a:bodyPr lIns="0" tIns="0" rIns="0" bIns="0" anchor="ctr" anchorCtr="0"/>
          <a:p>
            <a:pPr marL="0" marR="0" indent="0" algn="l" defTabSz="914400" rtl="0" eaLnBrk="1" fontAlgn="base" latinLnBrk="0" hangingPunct="1">
              <a:lnSpc>
                <a:spcPts val="3200"/>
              </a:lnSpc>
              <a:spcBef>
                <a:spcPts val="0"/>
              </a:spcBef>
              <a:spcAft>
                <a:spcPct val="0"/>
              </a:spcAft>
              <a:buClrTx/>
              <a:buSzTx/>
              <a:buFontTx/>
              <a:buNone/>
            </a:pPr>
            <a:r>
              <a:rPr kumimoji="0" lang="de-DE" altLang="en-US" sz="2000" b="0" i="0" u="none" strike="noStrike" kern="1200" cap="none" spc="0" normalizeH="0" baseline="0" noProof="1">
                <a:solidFill>
                  <a:schemeClr val="bg1"/>
                </a:solidFill>
                <a:latin typeface="Calibri" charset="0"/>
                <a:ea typeface="Segoe UI" pitchFamily="34" charset="0"/>
                <a:cs typeface="Segoe UI" pitchFamily="34" charset="0"/>
              </a:rPr>
              <a:t>The three levels of reproducibility</a:t>
            </a:r>
            <a:endParaRPr kumimoji="0" lang="de-DE" altLang="en-US" sz="2000" b="0" i="0" u="none" strike="noStrike" kern="1200" cap="none" spc="0" normalizeH="0" baseline="0" noProof="1">
              <a:solidFill>
                <a:schemeClr val="bg1"/>
              </a:solidFill>
              <a:latin typeface="Calibri" charset="0"/>
              <a:ea typeface="Segoe UI" pitchFamily="34" charset="0"/>
              <a:cs typeface="Segoe UI" pitchFamily="34" charset="0"/>
            </a:endParaRPr>
          </a:p>
        </p:txBody>
      </p:sp>
      <p:sp>
        <p:nvSpPr>
          <p:cNvPr id="14339" name="Slide Number Placeholder 8"/>
          <p:cNvSpPr>
            <a:spLocks noGrp="1"/>
          </p:cNvSpPr>
          <p:nvPr>
            <p:ph type="sldNum" sz="quarter" idx="12"/>
          </p:nvPr>
        </p:nvSpPr>
        <p:spPr>
          <a:noFill/>
          <a:ln>
            <a:noFill/>
          </a:ln>
        </p:spPr>
        <p:txBody>
          <a:bodyPr lIns="0" tIns="0" rIns="0" bIns="36000" anchor="ctr" anchorCtr="0">
            <a:normAutofit fontScale="25000"/>
          </a:bodyPr>
          <a:lstStyle>
            <a:lvl1pPr marL="0" lvl="0" indent="0" algn="l" defTabSz="914400" rtl="0" eaLnBrk="1" fontAlgn="base" latinLnBrk="0" hangingPunct="1">
              <a:lnSpc>
                <a:spcPct val="100000"/>
              </a:lnSpc>
              <a:spcBef>
                <a:spcPct val="0"/>
              </a:spcBef>
              <a:spcAft>
                <a:spcPct val="0"/>
              </a:spcAft>
              <a:buNone/>
              <a:defRPr sz="1800" kern="1200">
                <a:solidFill>
                  <a:schemeClr val="tx1"/>
                </a:solidFill>
                <a:latin typeface="Arial" panose="02080604020202020204" pitchFamily="34" charset="0"/>
              </a:defRPr>
            </a:lvl1pPr>
            <a:lvl2pPr marL="457200" lvl="1"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5pPr>
          </a:lstStyle>
          <a:p>
            <a:pPr lvl="0" algn="r">
              <a:lnSpc>
                <a:spcPts val="3200"/>
              </a:lnSpc>
            </a:pPr>
            <a:fld id="{9A0DB2DC-4C9A-4742-B13C-FB6460FD3503}" type="slidenum">
              <a:rPr lang="de-DE" altLang="en-US" sz="1000" baseline="0">
                <a:solidFill>
                  <a:schemeClr val="bg1"/>
                </a:solidFill>
                <a:latin typeface="Arial" panose="02080604020202020204" pitchFamily="34" charset="0"/>
              </a:rPr>
            </a:fld>
            <a:endParaRPr lang="de-DE" altLang="en-US" sz="1000" baseline="0">
              <a:solidFill>
                <a:schemeClr val="bg1"/>
              </a:solidFill>
              <a:latin typeface="Arial" panose="02080604020202020204" pitchFamily="34" charset="0"/>
            </a:endParaRPr>
          </a:p>
        </p:txBody>
      </p:sp>
      <p:sp>
        <p:nvSpPr>
          <p:cNvPr id="14340" name="TextBox 5"/>
          <p:cNvSpPr txBox="1"/>
          <p:nvPr/>
        </p:nvSpPr>
        <p:spPr>
          <a:xfrm>
            <a:off x="1606233" y="6356350"/>
            <a:ext cx="8169275" cy="307340"/>
          </a:xfrm>
          <a:prstGeom prst="rect">
            <a:avLst/>
          </a:prstGeom>
          <a:noFill/>
          <a:ln w="9525">
            <a:noFill/>
          </a:ln>
        </p:spPr>
        <p:txBody>
          <a:bodyPr wrap="square" lIns="0" tIns="0" rIns="0" bIns="0" anchor="t" anchorCtr="0">
            <a:spAutoFit/>
          </a:bodyPr>
          <a:p>
            <a:pPr>
              <a:buClr>
                <a:schemeClr val="accent2"/>
              </a:buClr>
            </a:pPr>
            <a:r>
              <a:rPr lang="de-DE" altLang="en-US" sz="1000" dirty="0" err="1">
                <a:latin typeface="Calibri" charset="0"/>
              </a:rPr>
              <a:t>Sandve et al., 2013. Ten Simple Rules for Reproducible Computational Research. 10.1371/journal.pcbi.1003285</a:t>
            </a:r>
            <a:endParaRPr lang="de-DE" altLang="en-US" sz="1000" dirty="0" err="1">
              <a:latin typeface="Calibri" charset="0"/>
            </a:endParaRPr>
          </a:p>
          <a:p>
            <a:pPr>
              <a:buClr>
                <a:schemeClr val="accent2"/>
              </a:buClr>
            </a:pPr>
            <a:r>
              <a:rPr lang="de-DE" altLang="en-US" sz="1000" dirty="0" err="1">
                <a:latin typeface="Segoe UI Symbol"/>
              </a:rPr>
              <a:t> </a:t>
            </a:r>
            <a:r>
              <a:rPr lang="de-DE" altLang="en-US" sz="1000" dirty="0" err="1">
                <a:solidFill>
                  <a:schemeClr val="accent5">
                    <a:lumMod val="75000"/>
                  </a:schemeClr>
                </a:solidFill>
                <a:ea typeface="Segoe UI" pitchFamily="34" charset="0"/>
                <a:cs typeface="+mn-lt"/>
                <a:sym typeface="+mn-ea"/>
              </a:rPr>
              <a:t>Piwowar, 2007. Sharing Detailed Research Data Is Associated with Increased Citation Rate. 10.1371/journal.pone.0000308</a:t>
            </a:r>
            <a:endParaRPr lang="de-DE" altLang="en-US" sz="1000" dirty="0" err="1">
              <a:latin typeface="Segoe UI Symbo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The five pillars of computational research</a:t>
            </a:r>
            <a:endParaRPr lang="de-DE" altLang="en-US">
              <a:latin typeface="Calibri" charset="0"/>
            </a:endParaRPr>
          </a:p>
        </p:txBody>
      </p:sp>
      <p:pic>
        <p:nvPicPr>
          <p:cNvPr id="5" name="Content Placeholder 4"/>
          <p:cNvPicPr>
            <a:picLocks noChangeAspect="1"/>
          </p:cNvPicPr>
          <p:nvPr>
            <p:ph idx="1"/>
          </p:nvPr>
        </p:nvPicPr>
        <p:blipFill>
          <a:blip r:embed="rId1"/>
          <a:stretch>
            <a:fillRect/>
          </a:stretch>
        </p:blipFill>
        <p:spPr>
          <a:xfrm>
            <a:off x="5681980" y="2033905"/>
            <a:ext cx="5775960" cy="3919220"/>
          </a:xfrm>
          <a:prstGeom prst="rect">
            <a:avLst/>
          </a:prstGeom>
        </p:spPr>
      </p:pic>
      <p:pic>
        <p:nvPicPr>
          <p:cNvPr id="6" name="Picture 5"/>
          <p:cNvPicPr>
            <a:picLocks noChangeAspect="1"/>
          </p:cNvPicPr>
          <p:nvPr/>
        </p:nvPicPr>
        <p:blipFill>
          <a:blip r:embed="rId2"/>
          <a:stretch>
            <a:fillRect/>
          </a:stretch>
        </p:blipFill>
        <p:spPr>
          <a:xfrm>
            <a:off x="572135" y="2033905"/>
            <a:ext cx="4625340" cy="3594735"/>
          </a:xfrm>
          <a:prstGeom prst="rect">
            <a:avLst/>
          </a:prstGeom>
        </p:spPr>
      </p:pic>
      <p:sp>
        <p:nvSpPr>
          <p:cNvPr id="7" name="Text Box 6"/>
          <p:cNvSpPr txBox="1"/>
          <p:nvPr/>
        </p:nvSpPr>
        <p:spPr>
          <a:xfrm>
            <a:off x="572135" y="5897245"/>
            <a:ext cx="5089525" cy="275590"/>
          </a:xfrm>
          <a:prstGeom prst="rect">
            <a:avLst/>
          </a:prstGeom>
          <a:noFill/>
        </p:spPr>
        <p:txBody>
          <a:bodyPr wrap="none" rtlCol="0">
            <a:spAutoFit/>
          </a:bodyPr>
          <a:p>
            <a:pPr algn="l"/>
            <a:r>
              <a:rPr lang="de-DE" altLang="en-US" sz="1200">
                <a:latin typeface="Calibri" charset="0"/>
              </a:rPr>
              <a:t>(Cokelaer, 2023) </a:t>
            </a:r>
            <a:r>
              <a:rPr lang="de-DE" altLang="en-US" sz="1200">
                <a:latin typeface="Calibri" charset="0"/>
                <a:hlinkClick r:id="rId3" tooltip="" action="ppaction://hlinkfile"/>
              </a:rPr>
              <a:t>https://doi.org/10.1093/bioinformatics/btad227</a:t>
            </a:r>
            <a:endParaRPr lang="de-DE" altLang="en-US" sz="1200">
              <a:latin typeface="Calibri" charset="0"/>
              <a:hlinkClick r:id="rId3" tooltip="" action="ppaction://hlinkfile"/>
            </a:endParaRPr>
          </a:p>
        </p:txBody>
      </p:sp>
      <p:sp>
        <p:nvSpPr>
          <p:cNvPr id="8" name="Text Box 7"/>
          <p:cNvSpPr txBox="1"/>
          <p:nvPr/>
        </p:nvSpPr>
        <p:spPr>
          <a:xfrm>
            <a:off x="6856730" y="5897245"/>
            <a:ext cx="3094990" cy="275590"/>
          </a:xfrm>
          <a:prstGeom prst="rect">
            <a:avLst/>
          </a:prstGeom>
          <a:noFill/>
        </p:spPr>
        <p:txBody>
          <a:bodyPr wrap="none" rtlCol="0">
            <a:spAutoFit/>
          </a:bodyPr>
          <a:p>
            <a:pPr algn="l"/>
            <a:r>
              <a:rPr lang="de-DE" altLang="en-US" sz="1200">
                <a:latin typeface="Calibri" charset="0"/>
              </a:rPr>
              <a:t>(Ziemman, 2023) </a:t>
            </a:r>
            <a:r>
              <a:rPr lang="de-DE" altLang="en-US" sz="1200">
                <a:latin typeface="Calibri" charset="0"/>
                <a:hlinkClick r:id="rId4" tooltip="" action="ppaction://hlinkfile"/>
              </a:rPr>
              <a:t>https://osf.io/4pd9n/</a:t>
            </a:r>
            <a:endParaRPr lang="de-DE" altLang="en-US" sz="1200">
              <a:latin typeface="Calibri" charset="0"/>
              <a:hlinkClick r:id="rId4" tooltip="" action="ppaction://hlinkfile"/>
            </a:endParaRPr>
          </a:p>
        </p:txBody>
      </p:sp>
      <p:sp>
        <p:nvSpPr>
          <p:cNvPr id="9" name="Oval 8"/>
          <p:cNvSpPr/>
          <p:nvPr/>
        </p:nvSpPr>
        <p:spPr>
          <a:xfrm>
            <a:off x="5932805" y="2973705"/>
            <a:ext cx="324485" cy="331470"/>
          </a:xfrm>
          <a:prstGeom prst="ellipse">
            <a:avLst/>
          </a:prstGeom>
          <a:solidFill>
            <a:srgbClr val="FC8D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0" name="Oval 9"/>
          <p:cNvSpPr/>
          <p:nvPr/>
        </p:nvSpPr>
        <p:spPr>
          <a:xfrm>
            <a:off x="10810875" y="4638040"/>
            <a:ext cx="324485" cy="331470"/>
          </a:xfrm>
          <a:prstGeom prst="ellipse">
            <a:avLst/>
          </a:prstGeom>
          <a:solidFill>
            <a:srgbClr val="8DA0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Data management</a:t>
            </a:r>
            <a:endParaRPr lang="de-DE" altLang="en-US">
              <a:latin typeface="Calibri" charset="0"/>
            </a:endParaRPr>
          </a:p>
        </p:txBody>
      </p:sp>
      <p:sp>
        <p:nvSpPr>
          <p:cNvPr id="3" name="Content Placeholder 2"/>
          <p:cNvSpPr>
            <a:spLocks noGrp="1"/>
          </p:cNvSpPr>
          <p:nvPr>
            <p:ph idx="1"/>
          </p:nvPr>
        </p:nvSpPr>
        <p:spPr/>
        <p:txBody>
          <a:bodyPr>
            <a:noAutofit/>
          </a:bodyPr>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sz="1200">
                <a:solidFill>
                  <a:srgbClr val="003C78"/>
                </a:solidFill>
                <a:latin typeface="Calibri" charset="0"/>
                <a:ea typeface="Segoe UI" pitchFamily="34" charset="0"/>
                <a:cs typeface="Segoe UI" pitchFamily="34" charset="0"/>
                <a:sym typeface="+mn-ea"/>
              </a:rPr>
              <a:t>Store raw data + cleaned analysis-ready data + document data in spreadsheets</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sz="1200">
                <a:solidFill>
                  <a:srgbClr val="003C78"/>
                </a:solidFill>
                <a:latin typeface="Calibri" charset="0"/>
                <a:ea typeface="Segoe UI" pitchFamily="34" charset="0"/>
                <a:cs typeface="Segoe UI" pitchFamily="34" charset="0"/>
                <a:sym typeface="+mn-ea"/>
              </a:rPr>
              <a:t>Data formats</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Favour flat formats (ie: .txt, .csv, .tsv) for simple data and tables</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Tidy data. Use long formats (ie: variables in columns, observations in rows), simple and easy to parse column names (Wickham, 2014)</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Favour standard formats when available (eg: BAM, VCF)</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Favour JSON or HDF5 formats for multidimensional complex formats with no defined standard</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sz="1200">
                <a:solidFill>
                  <a:srgbClr val="003C78"/>
                </a:solidFill>
                <a:latin typeface="Calibri" charset="0"/>
                <a:ea typeface="Segoe UI" pitchFamily="34" charset="0"/>
                <a:cs typeface="Segoe UI" pitchFamily="34" charset="0"/>
                <a:sym typeface="+mn-ea"/>
              </a:rPr>
              <a:t>Document the data</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Document raw data and „final„ data in spreadsheets</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Metadata. Document how the data was obtained and what each variable means</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sz="1200">
                <a:solidFill>
                  <a:srgbClr val="003C78"/>
                </a:solidFill>
                <a:latin typeface="Calibri" charset="0"/>
                <a:ea typeface="Segoe UI" pitchFamily="34" charset="0"/>
                <a:cs typeface="Segoe UI" pitchFamily="34" charset="0"/>
                <a:sym typeface="+mn-ea"/>
              </a:rPr>
              <a:t>Consistent folder and file naming protocol</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sz="1200">
                <a:solidFill>
                  <a:srgbClr val="003C78"/>
                </a:solidFill>
                <a:latin typeface="Calibri" charset="0"/>
                <a:ea typeface="Segoe UI" pitchFamily="34" charset="0"/>
                <a:cs typeface="Segoe UI" pitchFamily="34" charset="0"/>
                <a:sym typeface="+mn-ea"/>
              </a:rPr>
              <a:t>Use a version control system</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sz="1200">
                <a:solidFill>
                  <a:srgbClr val="003C78"/>
                </a:solidFill>
                <a:latin typeface="Calibri" charset="0"/>
                <a:ea typeface="Segoe UI" pitchFamily="34" charset="0"/>
                <a:cs typeface="Segoe UI" pitchFamily="34" charset="0"/>
                <a:sym typeface="+mn-ea"/>
              </a:rPr>
              <a:t>Avoid manual data manipulation steps (see next slide)</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sz="1200">
                <a:solidFill>
                  <a:srgbClr val="003C78"/>
                </a:solidFill>
                <a:latin typeface="Calibri" charset="0"/>
                <a:ea typeface="Segoe UI" pitchFamily="34" charset="0"/>
                <a:cs typeface="Segoe UI" pitchFamily="34" charset="0"/>
                <a:sym typeface="+mn-ea"/>
              </a:rPr>
              <a:t>Store raw data behind plots</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Code</a:t>
            </a:r>
            <a:endParaRPr lang="de-DE" altLang="en-US">
              <a:latin typeface="Calibri" charset="0"/>
            </a:endParaRPr>
          </a:p>
        </p:txBody>
      </p:sp>
      <p:sp>
        <p:nvSpPr>
          <p:cNvPr id="3" name="Content Placeholder 2"/>
          <p:cNvSpPr>
            <a:spLocks noGrp="1"/>
          </p:cNvSpPr>
          <p:nvPr>
            <p:ph idx="1"/>
          </p:nvPr>
        </p:nvSpPr>
        <p:spPr/>
        <p:txBody>
          <a:bodyPr>
            <a:noAutofit/>
          </a:bodyPr>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en-US" sz="1200">
                <a:solidFill>
                  <a:srgbClr val="003C78"/>
                </a:solidFill>
                <a:ea typeface="Segoe UI" pitchFamily="34" charset="0"/>
                <a:cs typeface="+mn-lt"/>
                <a:sym typeface="+mn-ea"/>
              </a:rPr>
              <a:t>Use code scripts to </a:t>
            </a:r>
            <a:r>
              <a:rPr lang="de-DE" altLang="en-US" sz="1200">
                <a:solidFill>
                  <a:srgbClr val="003C78"/>
                </a:solidFill>
                <a:latin typeface="Calibri" charset="0"/>
                <a:ea typeface="Segoe UI" pitchFamily="34" charset="0"/>
                <a:cs typeface="+mn-lt"/>
                <a:sym typeface="+mn-ea"/>
              </a:rPr>
              <a:t>self-</a:t>
            </a:r>
            <a:r>
              <a:rPr lang="en-US" sz="1200">
                <a:solidFill>
                  <a:srgbClr val="003C78"/>
                </a:solidFill>
                <a:ea typeface="Segoe UI" pitchFamily="34" charset="0"/>
                <a:cs typeface="+mn-lt"/>
                <a:sym typeface="+mn-ea"/>
              </a:rPr>
              <a:t>document and make every step reproducible</a:t>
            </a:r>
            <a:endParaRPr kumimoji="0" lang="en-US" sz="1200" b="0" i="0" u="none" strike="noStrike" kern="1200" cap="none" spc="0" normalizeH="0" baseline="0" noProof="1">
              <a:solidFill>
                <a:srgbClr val="003C78"/>
              </a:solidFill>
              <a:latin typeface="+mn-lt"/>
              <a:ea typeface="Segoe UI" pitchFamily="34" charset="0"/>
              <a:cs typeface="+mn-lt"/>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Shell scripts, makefiles or complex workflows. Anything executable as opposed to a documentation of manual steps</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Favour figures created with code</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sz="1200">
                <a:solidFill>
                  <a:srgbClr val="003C78"/>
                </a:solidFill>
                <a:latin typeface="Calibri" charset="0"/>
                <a:ea typeface="Segoe UI" pitchFamily="34" charset="0"/>
                <a:cs typeface="Segoe UI" pitchFamily="34" charset="0"/>
                <a:sym typeface="+mn-ea"/>
              </a:rPr>
              <a:t>Use open source tools freely available</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sz="1200">
                <a:solidFill>
                  <a:srgbClr val="003C78"/>
                </a:solidFill>
                <a:latin typeface="Calibri" charset="0"/>
                <a:ea typeface="Segoe UI" pitchFamily="34" charset="0"/>
                <a:cs typeface="Segoe UI" pitchFamily="34" charset="0"/>
                <a:sym typeface="+mn-ea"/>
              </a:rPr>
              <a:t>Use software containers or virtual environments as a means of documenting software versions and enabling reproducibility in different platforms</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Docker or singularity are the gold standard for reproducibility </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Other solutions, although better than nothing, do not achieve full reproducibility</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sz="1200">
                <a:solidFill>
                  <a:srgbClr val="003C78"/>
                </a:solidFill>
                <a:latin typeface="Calibri" charset="0"/>
                <a:ea typeface="Segoe UI" pitchFamily="34" charset="0"/>
                <a:cs typeface="Segoe UI" pitchFamily="34" charset="0"/>
                <a:sym typeface="+mn-ea"/>
              </a:rPr>
              <a:t>Aim at code and data reviews. „Four eyes principle“</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sz="1200">
                <a:solidFill>
                  <a:srgbClr val="003C78"/>
                </a:solidFill>
                <a:latin typeface="Calibri" charset="0"/>
                <a:ea typeface="Segoe UI" pitchFamily="34" charset="0"/>
                <a:cs typeface="Segoe UI" pitchFamily="34" charset="0"/>
                <a:sym typeface="+mn-ea"/>
              </a:rPr>
              <a:t>Use some coding style guidelines</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Linters are tools that analyse code as you write to flag programming errors, bugs, stylistic errors, and suspicious constructs</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Use shorter lines and group code in blocks to facilitate reading (Martin, 2009)</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Several popular coding guidelines exist for different languages (eg: tidyverse style guideline https://style.tidyverse.org/)</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0" marR="0" lvl="0" indent="0" algn="l" rtl="0" eaLnBrk="1" fontAlgn="base" latinLnBrk="0" hangingPunct="1">
              <a:lnSpc>
                <a:spcPct val="100000"/>
              </a:lnSpc>
              <a:spcBef>
                <a:spcPct val="20000"/>
              </a:spcBef>
              <a:spcAft>
                <a:spcPct val="0"/>
              </a:spcAft>
              <a:buClr>
                <a:schemeClr val="accent2"/>
              </a:buClr>
              <a:buSzTx/>
              <a:buFont typeface="Arial" panose="02080604020202020204" pitchFamily="34" charset="0"/>
              <a:buNone/>
              <a:tabLst>
                <a:tab pos="177800" algn="l"/>
              </a:tabLst>
            </a:pPr>
            <a:r>
              <a:rPr lang="de-DE" altLang="en-US" sz="1200" b="1">
                <a:solidFill>
                  <a:srgbClr val="003C78"/>
                </a:solidFill>
                <a:latin typeface="Calibri" charset="0"/>
                <a:ea typeface="Segoe UI" pitchFamily="34" charset="0"/>
                <a:cs typeface="Segoe UI" pitchFamily="34" charset="0"/>
                <a:sym typeface="+mn-ea"/>
              </a:rPr>
              <a:t>NOTE</a:t>
            </a:r>
            <a:r>
              <a:rPr lang="de-DE" altLang="en-US" sz="1200">
                <a:solidFill>
                  <a:srgbClr val="003C78"/>
                </a:solidFill>
                <a:latin typeface="Calibri" charset="0"/>
                <a:ea typeface="Segoe UI" pitchFamily="34" charset="0"/>
                <a:cs typeface="Segoe UI" pitchFamily="34" charset="0"/>
                <a:sym typeface="+mn-ea"/>
              </a:rPr>
              <a:t>: code != software</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Sharing results</a:t>
            </a:r>
            <a:endParaRPr lang="de-DE" altLang="en-US">
              <a:latin typeface="Calibri" charset="0"/>
            </a:endParaRPr>
          </a:p>
        </p:txBody>
      </p:sp>
      <p:sp>
        <p:nvSpPr>
          <p:cNvPr id="3" name="Content Placeholder 2"/>
          <p:cNvSpPr>
            <a:spLocks noGrp="1"/>
          </p:cNvSpPr>
          <p:nvPr>
            <p:ph idx="1"/>
          </p:nvPr>
        </p:nvSpPr>
        <p:spPr/>
        <p:txBody>
          <a:bodyPr/>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b="1">
                <a:solidFill>
                  <a:srgbClr val="003C78"/>
                </a:solidFill>
                <a:latin typeface="Calibri" charset="0"/>
                <a:ea typeface="Segoe UI" pitchFamily="34" charset="0"/>
                <a:cs typeface="Segoe UI" pitchFamily="34" charset="0"/>
                <a:sym typeface="+mn-ea"/>
              </a:rPr>
              <a:t>Research compendium</a:t>
            </a:r>
            <a:r>
              <a:rPr lang="de-DE" altLang="en-US">
                <a:solidFill>
                  <a:srgbClr val="003C78"/>
                </a:solidFill>
                <a:latin typeface="Calibri" charset="0"/>
                <a:ea typeface="Segoe UI" pitchFamily="34" charset="0"/>
                <a:cs typeface="Segoe UI" pitchFamily="34" charset="0"/>
                <a:sym typeface="+mn-ea"/>
              </a:rPr>
              <a:t>: data + code + software + products</a:t>
            </a:r>
            <a:endParaRPr kumimoji="0" lang="de-DE" altLang="en-US"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a:solidFill>
                  <a:srgbClr val="003C78"/>
                </a:solidFill>
                <a:latin typeface="Calibri" charset="0"/>
                <a:ea typeface="Segoe UI" pitchFamily="34" charset="0"/>
                <a:cs typeface="Segoe UI" pitchFamily="34" charset="0"/>
                <a:sym typeface="+mn-ea"/>
              </a:rPr>
              <a:t>Use data or code repositories to ensure long term availability (eg: GitHub). Other general purpose repositories also provide DOIs (eg: </a:t>
            </a:r>
            <a:r>
              <a:rPr lang="de-DE" altLang="en-US">
                <a:solidFill>
                  <a:srgbClr val="003C78"/>
                </a:solidFill>
                <a:latin typeface="Calibri" charset="0"/>
                <a:ea typeface="Segoe UI" pitchFamily="34" charset="0"/>
                <a:cs typeface="Segoe UI" pitchFamily="34" charset="0"/>
                <a:sym typeface="+mn-ea"/>
              </a:rPr>
              <a:t>Dryad, Zenodo, FigShare</a:t>
            </a:r>
            <a:r>
              <a:rPr lang="de-DE" altLang="en-US">
                <a:solidFill>
                  <a:srgbClr val="003C78"/>
                </a:solidFill>
                <a:latin typeface="Calibri" charset="0"/>
                <a:ea typeface="Segoe UI" pitchFamily="34" charset="0"/>
                <a:cs typeface="Segoe UI" pitchFamily="34" charset="0"/>
                <a:sym typeface="+mn-ea"/>
              </a:rPr>
              <a:t>)</a:t>
            </a: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de-DE">
                <a:latin typeface="Calibri" charset="0"/>
                <a:sym typeface="+mn-ea"/>
              </a:rPr>
              <a:t>FAIR principles</a:t>
            </a:r>
            <a:endParaRPr lang="de-DE">
              <a:latin typeface="Calibri" charset="0"/>
            </a:endParaRPr>
          </a:p>
        </p:txBody>
      </p:sp>
      <p:sp>
        <p:nvSpPr>
          <p:cNvPr id="5" name="Text Placeholder 4"/>
          <p:cNvSpPr>
            <a:spLocks noGrp="1"/>
          </p:cNvSpPr>
          <p:nvPr>
            <p:ph type="body" idx="1"/>
          </p:nvPr>
        </p:nvSpPr>
        <p:spPr/>
        <p:txBody>
          <a:bodyPr/>
          <a:p>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highlight>
                  <a:srgbClr val="FFFF00"/>
                </a:highlight>
                <a:latin typeface="Calibri" charset="0"/>
              </a:rPr>
              <a:t>FAIR sharing</a:t>
            </a:r>
            <a:endParaRPr lang="de-DE" altLang="en-US">
              <a:highlight>
                <a:srgbClr val="FFFF00"/>
              </a:highlight>
              <a:latin typeface="Calibri" charset="0"/>
            </a:endParaRPr>
          </a:p>
        </p:txBody>
      </p:sp>
      <p:sp>
        <p:nvSpPr>
          <p:cNvPr id="3" name="Content Placeholder 2"/>
          <p:cNvSpPr>
            <a:spLocks noGrp="1"/>
          </p:cNvSpPr>
          <p:nvPr>
            <p:ph idx="1"/>
          </p:nvPr>
        </p:nvSpPr>
        <p:spPr/>
        <p:txBody>
          <a:bodyPr/>
          <a:p>
            <a:r>
              <a:rPr lang="en-US"/>
              <a:t>https://fairsharing.org/</a:t>
            </a: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de-DE">
                <a:latin typeface="Calibri" charset="0"/>
                <a:sym typeface="+mn-ea"/>
              </a:rPr>
              <a:t>Open science, open source</a:t>
            </a:r>
            <a:endParaRPr lang="de-DE">
              <a:latin typeface="Calibri" charset="0"/>
            </a:endParaRPr>
          </a:p>
        </p:txBody>
      </p:sp>
      <p:sp>
        <p:nvSpPr>
          <p:cNvPr id="5" name="Text Placeholder 4"/>
          <p:cNvSpPr>
            <a:spLocks noGrp="1"/>
          </p:cNvSpPr>
          <p:nvPr>
            <p:ph type="body" idx="1"/>
          </p:nvPr>
        </p:nvSpPr>
        <p:spPr/>
        <p:txBody>
          <a:bodyPr/>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Outline of session</a:t>
            </a:r>
            <a:endParaRPr lang="de-DE" altLang="en-US">
              <a:latin typeface="Calibri" charset="0"/>
            </a:endParaRPr>
          </a:p>
        </p:txBody>
      </p:sp>
      <p:sp>
        <p:nvSpPr>
          <p:cNvPr id="3" name="Content Placeholder 2"/>
          <p:cNvSpPr>
            <a:spLocks noGrp="1"/>
          </p:cNvSpPr>
          <p:nvPr>
            <p:ph idx="1"/>
          </p:nvPr>
        </p:nvSpPr>
        <p:spPr/>
        <p:txBody>
          <a:bodyPr>
            <a:normAutofit/>
          </a:bodyPr>
          <a:p>
            <a:r>
              <a:rPr lang="de-DE" altLang="en-US" sz="2000">
                <a:latin typeface="Calibri" charset="0"/>
                <a:sym typeface="+mn-ea"/>
              </a:rPr>
              <a:t>C</a:t>
            </a:r>
            <a:r>
              <a:rPr lang="en-US" sz="2000">
                <a:sym typeface="+mn-ea"/>
              </a:rPr>
              <a:t>omputational genomics pipelines</a:t>
            </a:r>
            <a:r>
              <a:rPr lang="de-DE" altLang="en-US" sz="2000">
                <a:latin typeface="Calibri" charset="0"/>
                <a:sym typeface="+mn-ea"/>
              </a:rPr>
              <a:t> - part II</a:t>
            </a:r>
            <a:endParaRPr lang="en-US" sz="2000"/>
          </a:p>
          <a:p>
            <a:pPr lvl="1"/>
            <a:r>
              <a:rPr lang="de-DE" sz="2000">
                <a:latin typeface="Calibri" charset="0"/>
                <a:sym typeface="+mn-ea"/>
              </a:rPr>
              <a:t>Variant annotation</a:t>
            </a:r>
            <a:endParaRPr lang="de-DE" sz="2000">
              <a:latin typeface="Calibri" charset="0"/>
              <a:sym typeface="+mn-ea"/>
            </a:endParaRPr>
          </a:p>
          <a:p>
            <a:pPr lvl="1"/>
            <a:r>
              <a:rPr lang="en-US" sz="2000">
                <a:sym typeface="+mn-ea"/>
              </a:rPr>
              <a:t>Single cell approaches</a:t>
            </a:r>
            <a:endParaRPr lang="en-US" sz="2000"/>
          </a:p>
          <a:p>
            <a:pPr lvl="1"/>
            <a:r>
              <a:rPr lang="en-US" sz="2000">
                <a:sym typeface="+mn-ea"/>
              </a:rPr>
              <a:t>Proteomics</a:t>
            </a:r>
            <a:endParaRPr sz="2000">
              <a:sym typeface="+mn-ea"/>
            </a:endParaRPr>
          </a:p>
          <a:p>
            <a:r>
              <a:rPr sz="2000">
                <a:sym typeface="+mn-ea"/>
              </a:rPr>
              <a:t>Replicate and reproduce</a:t>
            </a:r>
            <a:endParaRPr sz="2000">
              <a:sym typeface="+mn-ea"/>
            </a:endParaRPr>
          </a:p>
          <a:p>
            <a:r>
              <a:rPr lang="de-DE" altLang="en-US">
                <a:latin typeface="Calibri" charset="0"/>
                <a:sym typeface="+mn-ea"/>
              </a:rPr>
              <a:t>Evidences of the computational reproducibility crisis</a:t>
            </a:r>
            <a:endParaRPr sz="2000">
              <a:sym typeface="+mn-ea"/>
            </a:endParaRPr>
          </a:p>
          <a:p>
            <a:r>
              <a:rPr sz="2000">
                <a:sym typeface="+mn-ea"/>
              </a:rPr>
              <a:t>FAIR principles</a:t>
            </a:r>
            <a:endParaRPr sz="2000">
              <a:sym typeface="+mn-ea"/>
            </a:endParaRPr>
          </a:p>
          <a:p>
            <a:r>
              <a:rPr sz="2000">
                <a:sym typeface="+mn-ea"/>
              </a:rPr>
              <a:t>Open science, open source</a:t>
            </a:r>
            <a:endParaRPr sz="2000">
              <a:sym typeface="+mn-e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Bibliography and further reading</a:t>
            </a:r>
            <a:endParaRPr lang="de-DE" altLang="en-US">
              <a:latin typeface="Calibri" charset="0"/>
            </a:endParaRPr>
          </a:p>
        </p:txBody>
      </p:sp>
      <p:sp>
        <p:nvSpPr>
          <p:cNvPr id="3" name="Content Placeholder 2"/>
          <p:cNvSpPr>
            <a:spLocks noGrp="1"/>
          </p:cNvSpPr>
          <p:nvPr>
            <p:ph idx="1"/>
          </p:nvPr>
        </p:nvSpPr>
        <p:spPr/>
        <p:txBody>
          <a:bodyPr>
            <a:normAutofit fontScale="50000"/>
          </a:bodyPr>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a:solidFill>
                  <a:srgbClr val="003C78"/>
                </a:solidFill>
                <a:latin typeface="Calibri" charset="0"/>
                <a:ea typeface="Segoe UI" pitchFamily="34" charset="0"/>
                <a:cs typeface="Segoe UI" pitchFamily="34" charset="0"/>
                <a:sym typeface="+mn-ea"/>
              </a:rPr>
              <a:t>Wickham, 2014. </a:t>
            </a:r>
            <a:r>
              <a:rPr lang="de-DE" altLang="en-US">
                <a:solidFill>
                  <a:srgbClr val="003C78"/>
                </a:solidFill>
                <a:latin typeface="Calibri" charset="0"/>
                <a:ea typeface="Segoe UI" pitchFamily="34" charset="0"/>
                <a:cs typeface="Segoe UI" pitchFamily="34" charset="0"/>
                <a:sym typeface="+mn-ea"/>
              </a:rPr>
              <a:t>Tidy data. 10.18637/jss.v059.i10</a:t>
            </a:r>
            <a:endParaRPr kumimoji="0" lang="de-DE" altLang="en-US"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a:solidFill>
                  <a:srgbClr val="003C78"/>
                </a:solidFill>
                <a:latin typeface="Calibri" charset="0"/>
                <a:ea typeface="Segoe UI" pitchFamily="34" charset="0"/>
                <a:cs typeface="Segoe UI" pitchFamily="34" charset="0"/>
                <a:sym typeface="+mn-ea"/>
              </a:rPr>
              <a:t>Alston et al., 2021. </a:t>
            </a:r>
            <a:r>
              <a:rPr lang="de-DE" altLang="en-US">
                <a:solidFill>
                  <a:srgbClr val="003C78"/>
                </a:solidFill>
                <a:latin typeface="Calibri" charset="0"/>
                <a:ea typeface="Segoe UI" pitchFamily="34" charset="0"/>
                <a:cs typeface="Segoe UI" pitchFamily="34" charset="0"/>
                <a:sym typeface="+mn-ea"/>
              </a:rPr>
              <a:t>A Beginner's Guide to Conducting Reproducible Research. 10.1002/bes2.1801</a:t>
            </a:r>
            <a:endParaRPr kumimoji="0" lang="de-DE" altLang="en-US"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dirty="0" err="1">
                <a:solidFill>
                  <a:srgbClr val="003C78"/>
                </a:solidFill>
                <a:ea typeface="Segoe UI" pitchFamily="34" charset="0"/>
                <a:cs typeface="+mn-lt"/>
                <a:sym typeface="+mn-ea"/>
              </a:rPr>
              <a:t>American Statistical Association, 2017. Recommendations to Funding Agencies for Supporting Reproducible Research. </a:t>
            </a:r>
            <a:r>
              <a:rPr lang="de-DE" altLang="en-US" dirty="0" err="1">
                <a:solidFill>
                  <a:schemeClr val="accent5">
                    <a:lumMod val="75000"/>
                  </a:schemeClr>
                </a:solidFill>
                <a:ea typeface="Segoe UI" pitchFamily="34" charset="0"/>
                <a:cs typeface="+mn-lt"/>
                <a:sym typeface="+mn-ea"/>
              </a:rPr>
              <a:t>https://www.amstat.org/asa/files/pdfs/POL-ReproducibleResearchRecommendations.pdf</a:t>
            </a:r>
            <a:endPar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dirty="0" err="1">
                <a:solidFill>
                  <a:schemeClr val="accent5">
                    <a:lumMod val="75000"/>
                  </a:schemeClr>
                </a:solidFill>
                <a:ea typeface="Segoe UI" pitchFamily="34" charset="0"/>
                <a:cs typeface="+mn-lt"/>
                <a:sym typeface="+mn-ea"/>
              </a:rPr>
              <a:t>Martin, 2009. </a:t>
            </a:r>
            <a:r>
              <a:rPr lang="de-DE" altLang="en-US" dirty="0" err="1">
                <a:solidFill>
                  <a:srgbClr val="003C78"/>
                </a:solidFill>
                <a:ea typeface="Segoe UI" pitchFamily="34" charset="0"/>
                <a:cs typeface="+mn-lt"/>
                <a:sym typeface="+mn-ea"/>
              </a:rPr>
              <a:t>Clean code: a handbook of agile software craftsmanship</a:t>
            </a:r>
            <a:r>
              <a:rPr lang="de-DE" altLang="en-US" dirty="0" err="1">
                <a:solidFill>
                  <a:schemeClr val="accent5">
                    <a:lumMod val="75000"/>
                  </a:schemeClr>
                </a:solidFill>
                <a:ea typeface="Segoe UI" pitchFamily="34" charset="0"/>
                <a:cs typeface="+mn-lt"/>
                <a:sym typeface="+mn-ea"/>
              </a:rPr>
              <a:t>. ISBN: 9780136083238</a:t>
            </a:r>
            <a:endPar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dirty="0" err="1">
                <a:solidFill>
                  <a:schemeClr val="accent5">
                    <a:lumMod val="75000"/>
                  </a:schemeClr>
                </a:solidFill>
                <a:ea typeface="Segoe UI" pitchFamily="34" charset="0"/>
                <a:cs typeface="+mn-lt"/>
                <a:sym typeface="+mn-ea"/>
              </a:rPr>
              <a:t>Plesser, 2018. Reproducibility vs. Replicability: A Brief History of a Confused Terminology. 10.3389/fninf.2017.00076</a:t>
            </a:r>
            <a:endPar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dirty="0" err="1">
                <a:solidFill>
                  <a:schemeClr val="accent5">
                    <a:lumMod val="75000"/>
                  </a:schemeClr>
                </a:solidFill>
                <a:ea typeface="Segoe UI" pitchFamily="34" charset="0"/>
                <a:cs typeface="+mn-lt"/>
                <a:sym typeface="+mn-ea"/>
              </a:rPr>
              <a:t>Sandve et al., 2013. Ten Simple Rules for Reproducible Computational Research. 10.1371/journal.pcbi.1003285</a:t>
            </a:r>
            <a:endPar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dirty="0" err="1">
                <a:solidFill>
                  <a:schemeClr val="accent5">
                    <a:lumMod val="75000"/>
                  </a:schemeClr>
                </a:solidFill>
                <a:ea typeface="Segoe UI" pitchFamily="34" charset="0"/>
                <a:cs typeface="+mn-lt"/>
                <a:sym typeface="+mn-ea"/>
              </a:rPr>
              <a:t>Piwowar, 2007. Sharing Detailed Research Data Is Associated with Increased Citation Rate. 10.1371/journal.pone.0000308</a:t>
            </a:r>
            <a:endParaRPr lang="de-DE" altLang="en-US" dirty="0" err="1">
              <a:solidFill>
                <a:schemeClr val="accent5">
                  <a:lumMod val="75000"/>
                </a:schemeClr>
              </a:solidFill>
              <a:ea typeface="Segoe UI" pitchFamily="34" charset="0"/>
              <a:cs typeface="+mn-lt"/>
              <a:sym typeface="+mn-ea"/>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rPr>
              <a:t>Cokelaer, T., Cohen-Boulakia, S. &amp; Lemoine, F. Reprohackathons: promoting reproducibility in bioinformatics through training. Bioinformatics 39, i11–i20 (2023).</a:t>
            </a:r>
            <a:endPar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rPr>
              <a:t>Ziemann, M., Poulain, P. &amp; Bora, A. The five pillars of computational reproducibility: Bioinformatics and beyond. Preprint at https://doi.org/10.31219/osf.io/4pd9n (2023).</a:t>
            </a:r>
            <a:endPar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rPr>
              <a:t>Baker, M. 1,500 scientists lift the lid on reproducibility. Nature 533, 452–454 (2016).</a:t>
            </a:r>
            <a:endPar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rPr>
              <a:t>Krafczyk, M., Shi, A., Bhaskar, A., Marinov, D. &amp; Stodden, V. Scientific Tests and Continuous Integration Strategies to Enhance Reproducibility in the Scientific Software Context. in Proceedings of the 2nd International Workshop on Practical Reproducible Evaluation of Computer Systems 23–28 (Association for Computing Machinery, 2019). doi:10.1145/3322790.3330595.</a:t>
            </a:r>
            <a:endPar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rPr>
              <a:t>Trisovic, A., Lau, M. K., Pasquier, T. &amp; Crosas, M. A large-scale study on research code quality and execution. Sci Data 9, 60 (2022).</a:t>
            </a:r>
            <a:endPar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rPr>
              <a:t>Samuel, S. &amp; Mietchen, D. Computational reproducibility of Jupyter notebooks from biomedical publications. arXiv.org https://arxiv.org/abs/2209.04308v1 (2022).</a:t>
            </a:r>
            <a:endPar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endParaRPr>
          </a:p>
          <a:p>
            <a:pPr marR="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en-US">
                <a:solidFill>
                  <a:srgbClr val="003C78"/>
                </a:solidFill>
                <a:latin typeface="Segoe UI" pitchFamily="34" charset="0"/>
                <a:ea typeface="Segoe UI" pitchFamily="34" charset="0"/>
                <a:cs typeface="Segoe UI" pitchFamily="34" charset="0"/>
                <a:sym typeface="+mn-ea"/>
              </a:rPr>
              <a:t>Wilkinson, M., Dumontier, M., Aalbersberg, I. et al. The FAIR Guiding Principles for scientific data management and stewardship. Sci Data 3, 160018 (2016). https://doi.org/10.1038/sdata.2016.18</a:t>
            </a:r>
            <a:endParaRPr kumimoji="0" lang="en-US" b="0" i="0" u="none" strike="noStrike" kern="1200" cap="none" spc="0" normalizeH="0" baseline="0" noProof="1">
              <a:solidFill>
                <a:srgbClr val="003C78"/>
              </a:solidFill>
              <a:latin typeface="Segoe UI" pitchFamily="34" charset="0"/>
              <a:ea typeface="Segoe UI" pitchFamily="34" charset="0"/>
              <a:cs typeface="Segoe UI" pitchFamily="34" charset="0"/>
            </a:endParaRPr>
          </a:p>
          <a:p>
            <a:pPr marR="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en-US">
                <a:solidFill>
                  <a:srgbClr val="003C78"/>
                </a:solidFill>
                <a:latin typeface="Segoe UI" pitchFamily="34" charset="0"/>
                <a:ea typeface="Segoe UI" pitchFamily="34" charset="0"/>
                <a:cs typeface="Segoe UI" pitchFamily="34" charset="0"/>
                <a:sym typeface="+mn-ea"/>
              </a:rPr>
              <a:t>GO FAIR also regularly runs Metadata for Machines workshops</a:t>
            </a:r>
            <a:endParaRPr kumimoji="0" lang="en-US" b="0" i="0" u="none" strike="noStrike" kern="1200" cap="none" spc="0" normalizeH="0" baseline="0" noProof="1">
              <a:solidFill>
                <a:srgbClr val="003C78"/>
              </a:solidFill>
              <a:latin typeface="Segoe UI" pitchFamily="34" charset="0"/>
              <a:ea typeface="Segoe UI" pitchFamily="34" charset="0"/>
              <a:cs typeface="Segoe UI" pitchFamily="34" charset="0"/>
            </a:endParaRPr>
          </a:p>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a:xfrm>
            <a:off x="831850" y="3750945"/>
            <a:ext cx="10137140" cy="811530"/>
          </a:xfrm>
        </p:spPr>
        <p:txBody>
          <a:bodyPr>
            <a:normAutofit fontScale="90000"/>
          </a:bodyPr>
          <a:p>
            <a:r>
              <a:rPr lang="de-DE" altLang="en-US">
                <a:latin typeface="Calibri" charset="0"/>
                <a:sym typeface="+mn-ea"/>
              </a:rPr>
              <a:t>C</a:t>
            </a:r>
            <a:r>
              <a:rPr lang="en-US">
                <a:sym typeface="+mn-ea"/>
              </a:rPr>
              <a:t>omputational genomics pipelines</a:t>
            </a:r>
            <a:r>
              <a:rPr lang="de-DE" altLang="en-US">
                <a:latin typeface="Calibri" charset="0"/>
                <a:sym typeface="+mn-ea"/>
              </a:rPr>
              <a:t> - part II</a:t>
            </a:r>
            <a:endParaRPr lang="de-DE" altLang="en-US">
              <a:latin typeface="Calibri" charset="0"/>
              <a:sym typeface="+mn-ea"/>
            </a:endParaRPr>
          </a:p>
        </p:txBody>
      </p:sp>
      <p:sp>
        <p:nvSpPr>
          <p:cNvPr id="5" name="Text Placeholder 4"/>
          <p:cNvSpPr>
            <a:spLocks noGrp="1"/>
          </p:cNvSpPr>
          <p:nvPr>
            <p:ph type="body" idx="1"/>
          </p:nvPr>
        </p:nvSpPr>
        <p:spPr/>
        <p:txBody>
          <a:bodyPr/>
          <a:p>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1800"/>
              <a:t>Computational genomics pipelines - variant annotation</a:t>
            </a:r>
            <a:endParaRPr lang="en-US" sz="1800"/>
          </a:p>
        </p:txBody>
      </p:sp>
      <p:sp>
        <p:nvSpPr>
          <p:cNvPr id="5" name="Text Box 4"/>
          <p:cNvSpPr txBox="1"/>
          <p:nvPr/>
        </p:nvSpPr>
        <p:spPr>
          <a:xfrm>
            <a:off x="6428740" y="4396105"/>
            <a:ext cx="5029835" cy="275590"/>
          </a:xfrm>
          <a:prstGeom prst="rect">
            <a:avLst/>
          </a:prstGeom>
          <a:noFill/>
        </p:spPr>
        <p:txBody>
          <a:bodyPr wrap="none" rtlCol="0">
            <a:spAutoFit/>
          </a:bodyPr>
          <a:p>
            <a:pPr algn="l"/>
            <a:r>
              <a:rPr lang="en-US" sz="1200"/>
              <a:t>Figure 1 from </a:t>
            </a:r>
            <a:r>
              <a:rPr lang="en-US" sz="1200">
                <a:hlinkClick r:id="rId1" action="ppaction://hlinkfile"/>
              </a:rPr>
              <a:t>https://doi.org/10.3390/app11020819</a:t>
            </a:r>
            <a:r>
              <a:rPr lang="en-US" sz="1200"/>
              <a:t> (Pös, 2021)</a:t>
            </a:r>
            <a:endParaRPr lang="en-US" sz="1200"/>
          </a:p>
        </p:txBody>
      </p:sp>
      <p:sp>
        <p:nvSpPr>
          <p:cNvPr id="7" name="Text Box 6"/>
          <p:cNvSpPr txBox="1"/>
          <p:nvPr/>
        </p:nvSpPr>
        <p:spPr>
          <a:xfrm>
            <a:off x="7447280" y="5882640"/>
            <a:ext cx="3383280" cy="521970"/>
          </a:xfrm>
          <a:prstGeom prst="rect">
            <a:avLst/>
          </a:prstGeom>
          <a:solidFill>
            <a:schemeClr val="accent4">
              <a:lumMod val="20000"/>
              <a:lumOff val="80000"/>
            </a:schemeClr>
          </a:solidFill>
        </p:spPr>
        <p:txBody>
          <a:bodyPr wrap="square" rtlCol="0">
            <a:spAutoFit/>
          </a:bodyPr>
          <a:p>
            <a:r>
              <a:rPr lang="en-US" sz="1400"/>
              <a:t>Standard input: 	VCF</a:t>
            </a:r>
            <a:br>
              <a:rPr lang="en-US" sz="1400"/>
            </a:br>
            <a:r>
              <a:rPr lang="en-US" sz="1400"/>
              <a:t>Standard output: 	VCF</a:t>
            </a:r>
            <a:endParaRPr lang="en-US" sz="1400"/>
          </a:p>
        </p:txBody>
      </p:sp>
      <p:sp>
        <p:nvSpPr>
          <p:cNvPr id="10" name="Content Placeholder 2"/>
          <p:cNvSpPr>
            <a:spLocks noGrp="1"/>
          </p:cNvSpPr>
          <p:nvPr/>
        </p:nvSpPr>
        <p:spPr>
          <a:xfrm>
            <a:off x="647700" y="1509395"/>
            <a:ext cx="5233670" cy="5110480"/>
          </a:xfrm>
          <a:prstGeom prst="rect">
            <a:avLst/>
          </a:prstGeom>
        </p:spPr>
        <p:txBody>
          <a:bodyPr vert="horz" lIns="91440" tIns="45720" rIns="91440" bIns="45720" rtlCol="0"/>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sz="1200"/>
              <a:t>Given a set of aligned reads (allowing mismatches!) we aim to identify </a:t>
            </a:r>
            <a:endParaRPr lang="en-US" sz="1200"/>
          </a:p>
          <a:p>
            <a:r>
              <a:rPr lang="en-US" sz="1200"/>
              <a:t>Challenges:</a:t>
            </a:r>
            <a:endParaRPr lang="en-US" sz="1200"/>
          </a:p>
          <a:p>
            <a:pPr lvl="1"/>
            <a:r>
              <a:rPr lang="en-US" sz="1020"/>
              <a:t>bla</a:t>
            </a:r>
            <a:endParaRPr lang="en-US" sz="1020"/>
          </a:p>
          <a:p>
            <a:pPr lvl="0"/>
            <a:r>
              <a:rPr lang="en-US" sz="1200"/>
              <a:t>bla</a:t>
            </a:r>
            <a:endParaRPr lang="en-US" sz="1200"/>
          </a:p>
          <a:p>
            <a:pPr lvl="0"/>
            <a:r>
              <a:rPr lang="en-US" sz="1200"/>
              <a:t>Applications:</a:t>
            </a:r>
            <a:endParaRPr lang="en-US" sz="1200"/>
          </a:p>
          <a:p>
            <a:pPr lvl="1"/>
            <a:r>
              <a:rPr lang="en-US" sz="1020"/>
              <a:t>bla</a:t>
            </a:r>
            <a:endParaRPr lang="en-US" sz="102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de-DE">
                <a:latin typeface="Calibri" charset="0"/>
                <a:sym typeface="+mn-ea"/>
              </a:rPr>
              <a:t>Replicate and reproduce</a:t>
            </a:r>
            <a:endParaRPr lang="de-DE">
              <a:latin typeface="Calibri" charset="0"/>
            </a:endParaRPr>
          </a:p>
        </p:txBody>
      </p:sp>
      <p:sp>
        <p:nvSpPr>
          <p:cNvPr id="5" name="Text Placeholder 4"/>
          <p:cNvSpPr>
            <a:spLocks noGrp="1"/>
          </p:cNvSpPr>
          <p:nvPr>
            <p:ph type="body" idx="1"/>
          </p:nvPr>
        </p:nvSpPr>
        <p:spPr/>
        <p:txBody>
          <a:bodyPr/>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de-DE" altLang="en-US">
                <a:latin typeface="Calibri" charset="0"/>
              </a:rPr>
              <a:t>Reproducibility versus replicability</a:t>
            </a:r>
            <a:endParaRPr lang="de-DE" altLang="en-US">
              <a:latin typeface="Calibri" charset="0"/>
            </a:endParaRPr>
          </a:p>
        </p:txBody>
      </p:sp>
      <p:sp>
        <p:nvSpPr>
          <p:cNvPr id="2" name="Content Placeholder 1"/>
          <p:cNvSpPr>
            <a:spLocks noGrp="1"/>
          </p:cNvSpPr>
          <p:nvPr>
            <p:ph idx="1" hasCustomPrompt="1"/>
          </p:nvPr>
        </p:nvSpPr>
        <p:spPr/>
        <p:txBody>
          <a:bodyPr lIns="0" tIns="0" rIns="0" bIns="0"/>
          <a:p>
            <a:pPr marL="360680"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kumimoji="0" lang="de-DE" altLang="en-US" sz="1200" b="1" i="0" u="none" strike="noStrike" kern="1200" cap="none" spc="0" normalizeH="0" baseline="0" noProof="1" dirty="0">
                <a:solidFill>
                  <a:srgbClr val="003C78"/>
                </a:solidFill>
                <a:latin typeface="Segoe UI" pitchFamily="34" charset="0"/>
                <a:ea typeface="+mn-ea"/>
                <a:cs typeface="Segoe UI" pitchFamily="34" charset="0"/>
              </a:rPr>
              <a:t>Replicability.</a:t>
            </a:r>
            <a:r>
              <a:rPr kumimoji="0" lang="de-DE" altLang="en-US" sz="1200" b="0" i="0" u="none" strike="noStrike" kern="1200" cap="none" spc="0" normalizeH="0" baseline="0" noProof="1" dirty="0">
                <a:solidFill>
                  <a:srgbClr val="003C78"/>
                </a:solidFill>
                <a:latin typeface="Segoe UI" pitchFamily="34" charset="0"/>
                <a:ea typeface="+mn-ea"/>
                <a:cs typeface="Segoe UI" pitchFamily="34" charset="0"/>
              </a:rPr>
              <a:t> This is the act of repeating an entire study, independently of the original investigator without the use of original data (but generally using the same methods).</a:t>
            </a:r>
            <a:endParaRPr kumimoji="0" lang="de-DE" altLang="en-US" sz="1200" b="0" i="0" u="none" strike="noStrike" kern="1200" cap="none" spc="0" normalizeH="0" baseline="0" noProof="1" dirty="0">
              <a:solidFill>
                <a:srgbClr val="003C78"/>
              </a:solidFill>
              <a:latin typeface="Segoe UI" pitchFamily="34" charset="0"/>
              <a:ea typeface="+mn-ea"/>
              <a:cs typeface="Segoe UI" pitchFamily="34" charset="0"/>
            </a:endParaRPr>
          </a:p>
          <a:p>
            <a:pPr marL="360680"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endParaRPr kumimoji="0" lang="de-DE" altLang="en-US" sz="1200" b="0" i="0" u="none" strike="noStrike" kern="1200" cap="none" spc="0" normalizeH="0" baseline="0" noProof="1" dirty="0">
              <a:solidFill>
                <a:srgbClr val="003C78"/>
              </a:solidFill>
              <a:latin typeface="Segoe UI" pitchFamily="34" charset="0"/>
              <a:ea typeface="+mn-ea"/>
              <a:cs typeface="Segoe UI" pitchFamily="34" charset="0"/>
            </a:endParaRPr>
          </a:p>
          <a:p>
            <a:pPr marL="360680"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kumimoji="0" lang="de-DE" altLang="en-US" sz="1200" b="1" i="0" u="none" strike="noStrike" kern="1200" cap="none" spc="0" normalizeH="0" baseline="0" noProof="1" dirty="0">
                <a:solidFill>
                  <a:srgbClr val="003C78"/>
                </a:solidFill>
                <a:latin typeface="Segoe UI" pitchFamily="34" charset="0"/>
                <a:ea typeface="+mn-ea"/>
                <a:cs typeface="Segoe UI" pitchFamily="34" charset="0"/>
              </a:rPr>
              <a:t>Reproducibility.</a:t>
            </a:r>
            <a:r>
              <a:rPr kumimoji="0" lang="de-DE" altLang="en-US" sz="1200" b="0" i="0" u="none" strike="noStrike" kern="1200" cap="none" spc="0" normalizeH="0" baseline="0" noProof="1" dirty="0">
                <a:solidFill>
                  <a:srgbClr val="003C78"/>
                </a:solidFill>
                <a:latin typeface="Segoe UI" pitchFamily="34" charset="0"/>
                <a:ea typeface="+mn-ea"/>
                <a:cs typeface="Segoe UI" pitchFamily="34" charset="0"/>
              </a:rPr>
              <a:t> A study is reproducible if you can take the original data and the computer code used to analyze the data and reproduce all of the numerical findings from the study. This may initially sound like a trivial task but experience has shown that it’s not always easy to achieve this seemingly minimal standard.</a:t>
            </a:r>
            <a:endParaRPr kumimoji="0" lang="de-DE" altLang="en-US" sz="1200" b="0" i="0" u="none" strike="noStrike" kern="1200" cap="none" spc="0" normalizeH="0" baseline="0" noProof="1" dirty="0">
              <a:solidFill>
                <a:srgbClr val="003C78"/>
              </a:solidFill>
              <a:latin typeface="Segoe UI" pitchFamily="34" charset="0"/>
              <a:ea typeface="+mn-ea"/>
              <a:cs typeface="Segoe UI" pitchFamily="34" charset="0"/>
            </a:endParaRPr>
          </a:p>
          <a:p>
            <a:pPr marL="360680"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endParaRPr kumimoji="0" lang="de-DE" altLang="en-US" sz="1200" b="0" i="0" u="none" strike="noStrike" kern="1200" cap="none" spc="0" normalizeH="0" baseline="0" noProof="1" dirty="0">
              <a:solidFill>
                <a:srgbClr val="003C78"/>
              </a:solidFill>
              <a:latin typeface="Segoe UI" pitchFamily="34" charset="0"/>
              <a:ea typeface="+mn-ea"/>
              <a:cs typeface="Segoe UI" pitchFamily="34" charset="0"/>
            </a:endParaRPr>
          </a:p>
          <a:p>
            <a:pPr marL="180975" marR="0" lvl="1" indent="0"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None/>
            </a:pPr>
            <a:r>
              <a:rPr kumimoji="0" lang="de-DE" altLang="en-US" sz="900" b="0" i="0" u="none" strike="noStrike" kern="1200" cap="none" spc="0" normalizeH="0" baseline="0" noProof="1" dirty="0">
                <a:solidFill>
                  <a:srgbClr val="003C78"/>
                </a:solidFill>
                <a:latin typeface="Segoe UI" pitchFamily="34" charset="0"/>
                <a:ea typeface="+mn-ea"/>
                <a:cs typeface="Segoe UI" pitchFamily="34" charset="0"/>
              </a:rPr>
              <a:t>Definitions from </a:t>
            </a:r>
            <a:r>
              <a:rPr lang="de-DE" altLang="en-US" sz="900" dirty="0" err="1">
                <a:latin typeface="Segoe UI Symbol"/>
                <a:sym typeface="+mn-ea"/>
              </a:rPr>
              <a:t>American Statistical Association. </a:t>
            </a:r>
            <a:r>
              <a:rPr lang="de-DE" altLang="en-US" sz="900" dirty="0" err="1">
                <a:latin typeface="Segoe UI Symbol"/>
                <a:sym typeface="+mn-ea"/>
              </a:rPr>
              <a:t>Recommendations to Funding Agencies for Supporting Reproducible Research. 2017</a:t>
            </a:r>
            <a:br>
              <a:rPr lang="de-DE" altLang="en-US" sz="900" dirty="0" err="1">
                <a:latin typeface="Segoe UI Symbol"/>
                <a:sym typeface="+mn-ea"/>
              </a:rPr>
            </a:br>
            <a:r>
              <a:rPr lang="de-DE" altLang="en-US" sz="900" dirty="0" err="1">
                <a:solidFill>
                  <a:schemeClr val="accent5">
                    <a:lumMod val="75000"/>
                  </a:schemeClr>
                </a:solidFill>
                <a:latin typeface="Segoe UI Symbol"/>
                <a:sym typeface="+mn-ea"/>
                <a:hlinkClick r:id="rId1" action="ppaction://hlinkfile"/>
              </a:rPr>
              <a:t>https://www.amstat.org/asa/files/pdfs/POL-ReproducibleResearchRecommendations.pdf</a:t>
            </a:r>
            <a:endParaRPr kumimoji="0" lang="de-DE" altLang="en-US" sz="900" b="0" i="0" u="none" strike="noStrike" kern="1200" cap="none" spc="0" normalizeH="0" baseline="0" noProof="1" dirty="0">
              <a:solidFill>
                <a:srgbClr val="003C78"/>
              </a:solidFill>
              <a:latin typeface="Segoe UI" pitchFamily="34" charset="0"/>
              <a:ea typeface="+mn-ea"/>
              <a:cs typeface="Segoe UI" pitchFamily="34" charset="0"/>
            </a:endParaRPr>
          </a:p>
          <a:p>
            <a:pPr marL="360680"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endParaRPr kumimoji="0" lang="de-DE" altLang="en-US" sz="1200" b="0" i="0" u="none" strike="noStrike" kern="1200" cap="none" spc="0" normalizeH="0" baseline="0" noProof="1" dirty="0">
              <a:solidFill>
                <a:srgbClr val="003C78"/>
              </a:solidFill>
              <a:latin typeface="Segoe UI" pitchFamily="34" charset="0"/>
              <a:ea typeface="+mn-ea"/>
              <a:cs typeface="Segoe UI" pitchFamily="34" charset="0"/>
            </a:endParaRPr>
          </a:p>
          <a:p>
            <a:pPr marL="466725" marR="0" lvl="1" indent="-285750"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kumimoji="0" lang="de-DE" altLang="en-US" sz="1600" b="0" i="0" u="none" strike="noStrike" kern="1200" cap="none" spc="0" normalizeH="0" baseline="0" noProof="1" dirty="0">
                <a:solidFill>
                  <a:srgbClr val="003C78"/>
                </a:solidFill>
                <a:latin typeface="Segoe UI" pitchFamily="34" charset="0"/>
                <a:ea typeface="+mn-ea"/>
                <a:cs typeface="Segoe UI" pitchFamily="34" charset="0"/>
              </a:rPr>
              <a:t>A research study </a:t>
            </a:r>
            <a:r>
              <a:rPr kumimoji="0" lang="de-DE" altLang="en-US" sz="1600" b="1" i="0" u="none" strike="noStrike" kern="1200" cap="none" spc="0" normalizeH="0" baseline="0" noProof="1" dirty="0">
                <a:solidFill>
                  <a:srgbClr val="003C78"/>
                </a:solidFill>
                <a:latin typeface="Segoe UI" pitchFamily="34" charset="0"/>
                <a:ea typeface="+mn-ea"/>
                <a:cs typeface="Segoe UI" pitchFamily="34" charset="0"/>
              </a:rPr>
              <a:t>replicability</a:t>
            </a:r>
            <a:r>
              <a:rPr kumimoji="0" lang="de-DE" altLang="en-US" sz="1600" b="0" i="0" u="none" strike="noStrike" kern="1200" cap="none" spc="0" normalizeH="0" baseline="0" noProof="1" dirty="0">
                <a:solidFill>
                  <a:srgbClr val="003C78"/>
                </a:solidFill>
                <a:latin typeface="Segoe UI" pitchFamily="34" charset="0"/>
                <a:ea typeface="+mn-ea"/>
                <a:cs typeface="Segoe UI" pitchFamily="34" charset="0"/>
              </a:rPr>
              <a:t> can only be ensured by additional studies. But </a:t>
            </a:r>
            <a:r>
              <a:rPr kumimoji="0" lang="de-DE" altLang="en-US" sz="1600" b="1" i="0" u="none" strike="noStrike" kern="1200" cap="none" spc="0" normalizeH="0" baseline="0" noProof="1" dirty="0">
                <a:solidFill>
                  <a:srgbClr val="003C78"/>
                </a:solidFill>
                <a:latin typeface="Segoe UI" pitchFamily="34" charset="0"/>
                <a:ea typeface="+mn-ea"/>
                <a:cs typeface="Segoe UI" pitchFamily="34" charset="0"/>
              </a:rPr>
              <a:t>reproducibility</a:t>
            </a:r>
            <a:r>
              <a:rPr kumimoji="0" lang="de-DE" altLang="en-US" sz="1600" b="0" i="0" u="none" strike="noStrike" kern="1200" cap="none" spc="0" normalizeH="0" baseline="0" noProof="1" dirty="0">
                <a:solidFill>
                  <a:srgbClr val="003C78"/>
                </a:solidFill>
                <a:latin typeface="Segoe UI" pitchFamily="34" charset="0"/>
                <a:ea typeface="+mn-ea"/>
                <a:cs typeface="Segoe UI" pitchFamily="34" charset="0"/>
              </a:rPr>
              <a:t> can be assessed inmediately and it can be guaranteed in the scope of a single study.</a:t>
            </a:r>
            <a:endParaRPr kumimoji="0" lang="de-DE" altLang="en-US" sz="1600" b="0" i="0" u="none" strike="noStrike" kern="1200" cap="none" spc="0" normalizeH="0" baseline="0" noProof="1" dirty="0">
              <a:solidFill>
                <a:srgbClr val="003C78"/>
              </a:solidFill>
              <a:latin typeface="Segoe UI" pitchFamily="34" charset="0"/>
              <a:ea typeface="+mn-ea"/>
              <a:cs typeface="Segoe UI" pitchFamily="34" charset="0"/>
            </a:endParaRPr>
          </a:p>
          <a:p>
            <a:pPr marL="466725" marR="0" lvl="1" indent="-285750"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endParaRPr kumimoji="0" lang="de-DE" altLang="en-US" sz="1600" b="0" i="0" u="none" strike="noStrike" kern="1200" cap="none" spc="0" normalizeH="0" baseline="0" noProof="1" dirty="0">
              <a:solidFill>
                <a:srgbClr val="003C78"/>
              </a:solidFill>
              <a:latin typeface="Segoe UI" pitchFamily="34" charset="0"/>
              <a:ea typeface="+mn-ea"/>
              <a:cs typeface="Segoe UI" pitchFamily="34" charset="0"/>
            </a:endParaRPr>
          </a:p>
          <a:p>
            <a:pPr marL="466725" marR="0" lvl="1" indent="-285750"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kumimoji="0" lang="de-DE" altLang="en-US" sz="1600" b="0" i="0" u="none" strike="noStrike" kern="1200" cap="none" spc="0" normalizeH="0" baseline="0" noProof="1" dirty="0">
                <a:solidFill>
                  <a:srgbClr val="003C78"/>
                </a:solidFill>
                <a:latin typeface="Segoe UI" pitchFamily="34" charset="0"/>
                <a:ea typeface="+mn-ea"/>
                <a:cs typeface="Segoe UI" pitchFamily="34" charset="0"/>
              </a:rPr>
              <a:t>We will focus here on </a:t>
            </a:r>
            <a:r>
              <a:rPr kumimoji="0" lang="de-DE" altLang="en-US" sz="1600" b="1" i="0" u="sng" strike="noStrike" kern="1200" cap="none" spc="0" normalizeH="0" baseline="0" noProof="1" dirty="0">
                <a:solidFill>
                  <a:srgbClr val="003C78"/>
                </a:solidFill>
                <a:latin typeface="Segoe UI" pitchFamily="34" charset="0"/>
                <a:ea typeface="+mn-ea"/>
                <a:cs typeface="Segoe UI" pitchFamily="34" charset="0"/>
              </a:rPr>
              <a:t>computational reproducibility</a:t>
            </a:r>
            <a:endParaRPr kumimoji="0" lang="de-DE" altLang="en-US" sz="1600" b="1" i="0" u="none" strike="noStrike" kern="1200" cap="none" spc="0" normalizeH="0" baseline="0" noProof="1" dirty="0">
              <a:solidFill>
                <a:srgbClr val="003C78"/>
              </a:solidFill>
              <a:latin typeface="Segoe UI" pitchFamily="34" charset="0"/>
              <a:ea typeface="+mn-ea"/>
              <a:cs typeface="Segoe UI" pitchFamily="34" charset="0"/>
            </a:endParaRPr>
          </a:p>
          <a:p>
            <a:pPr marL="466725" marR="0" lvl="1" indent="-285750"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endParaRPr kumimoji="0" lang="de-DE" altLang="en-US" sz="1600" b="1" i="0" u="none" strike="noStrike" kern="1200" cap="none" spc="0" normalizeH="0" baseline="0" noProof="1" dirty="0">
              <a:solidFill>
                <a:srgbClr val="003C78"/>
              </a:solidFill>
              <a:latin typeface="Segoe UI" pitchFamily="34" charset="0"/>
              <a:ea typeface="+mn-ea"/>
              <a:cs typeface="Segoe UI" pitchFamily="34" charset="0"/>
            </a:endParaRPr>
          </a:p>
          <a:p>
            <a:pPr marL="360680"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kumimoji="0" lang="de-DE" altLang="en-US" sz="1200" b="1" i="0" u="none" strike="noStrike" kern="1200" cap="none" spc="0" normalizeH="0" baseline="0" noProof="1" dirty="0">
                <a:solidFill>
                  <a:srgbClr val="003C78"/>
                </a:solidFill>
                <a:latin typeface="Segoe UI" pitchFamily="34" charset="0"/>
                <a:ea typeface="+mn-ea"/>
                <a:cs typeface="Segoe UI" pitchFamily="34" charset="0"/>
              </a:rPr>
              <a:t>NOTE</a:t>
            </a:r>
            <a:r>
              <a:rPr kumimoji="0" lang="de-DE" altLang="en-US" sz="1200" b="0" i="0" u="none" strike="noStrike" kern="1200" cap="none" spc="0" normalizeH="0" baseline="0" noProof="1" dirty="0">
                <a:solidFill>
                  <a:srgbClr val="003C78"/>
                </a:solidFill>
                <a:latin typeface="Segoe UI" pitchFamily="34" charset="0"/>
                <a:ea typeface="+mn-ea"/>
                <a:cs typeface="Segoe UI" pitchFamily="34" charset="0"/>
              </a:rPr>
              <a:t>: there is a lack of consensus about this terminology as discussed in (Plesser, 2018). Irrespective of the terminology we would like to focus on reproducibility as described above</a:t>
            </a:r>
            <a:endParaRPr kumimoji="0" lang="de-DE" altLang="en-US" sz="1200" b="0" i="0" u="none" strike="noStrike" kern="1200" cap="none" spc="0" normalizeH="0" baseline="0" noProof="1" dirty="0">
              <a:solidFill>
                <a:srgbClr val="003C78"/>
              </a:solidFill>
              <a:latin typeface="Segoe UI" pitchFamily="34" charset="0"/>
              <a:ea typeface="Segoe UI" pitchFamily="34" charset="0"/>
              <a:cs typeface="+mn-cs"/>
            </a:endParaRPr>
          </a:p>
        </p:txBody>
      </p:sp>
      <p:sp>
        <p:nvSpPr>
          <p:cNvPr id="3" name="Text Placeholder 2"/>
          <p:cNvSpPr>
            <a:spLocks noGrp="1"/>
          </p:cNvSpPr>
          <p:nvPr>
            <p:ph type="body" sz="quarter" idx="4294967295" hasCustomPrompt="1"/>
          </p:nvPr>
        </p:nvSpPr>
        <p:spPr>
          <a:xfrm>
            <a:off x="0" y="93980"/>
            <a:ext cx="7705725" cy="598170"/>
          </a:xfrm>
        </p:spPr>
        <p:txBody>
          <a:bodyPr lIns="0" tIns="0" rIns="0" bIns="0" anchor="ctr" anchorCtr="0"/>
          <a:lstStyle/>
          <a:p>
            <a:pPr marL="0" marR="0" indent="0" algn="l" defTabSz="914400" rtl="0" eaLnBrk="1" fontAlgn="base" latinLnBrk="0" hangingPunct="1">
              <a:lnSpc>
                <a:spcPts val="3200"/>
              </a:lnSpc>
              <a:spcBef>
                <a:spcPts val="0"/>
              </a:spcBef>
              <a:spcAft>
                <a:spcPct val="0"/>
              </a:spcAft>
              <a:buClrTx/>
              <a:buSzTx/>
              <a:buFontTx/>
              <a:buNone/>
            </a:pPr>
            <a:r>
              <a:rPr kumimoji="0" lang="de-DE" altLang="en-GB" sz="2400" b="0" i="0" u="none" strike="noStrike" kern="1200" cap="none" spc="0" normalizeH="0" baseline="0" noProof="1" dirty="0" smtClean="0">
                <a:solidFill>
                  <a:schemeClr val="bg1"/>
                </a:solidFill>
                <a:latin typeface="Calibri" charset="0"/>
                <a:ea typeface="Segoe UI" pitchFamily="34" charset="0"/>
                <a:cs typeface="Segoe UI" pitchFamily="34" charset="0"/>
              </a:rPr>
              <a:t>Reproducibility versus replicability</a:t>
            </a:r>
            <a:endParaRPr kumimoji="0" lang="de-DE" altLang="en-GB" sz="2400" b="0" i="0" u="none" strike="noStrike" kern="1200" cap="none" spc="0" normalizeH="0" baseline="0" noProof="1" dirty="0" smtClean="0">
              <a:solidFill>
                <a:schemeClr val="bg1"/>
              </a:solidFill>
              <a:latin typeface="Calibri" charset="0"/>
              <a:ea typeface="Segoe UI" pitchFamily="34" charset="0"/>
              <a:cs typeface="Segoe UI" pitchFamily="34" charset="0"/>
            </a:endParaRPr>
          </a:p>
        </p:txBody>
      </p:sp>
      <p:sp>
        <p:nvSpPr>
          <p:cNvPr id="13315" name="Slide Number Placeholder 3"/>
          <p:cNvSpPr>
            <a:spLocks noGrp="1"/>
          </p:cNvSpPr>
          <p:nvPr>
            <p:ph type="sldNum" sz="quarter" idx="12"/>
          </p:nvPr>
        </p:nvSpPr>
        <p:spPr>
          <a:noFill/>
          <a:ln>
            <a:noFill/>
          </a:ln>
        </p:spPr>
        <p:txBody>
          <a:bodyPr lIns="0" tIns="0" rIns="0" bIns="36000" anchor="ctr" anchorCtr="0">
            <a:normAutofit fontScale="25000"/>
          </a:bodyPr>
          <a:lstStyle>
            <a:lvl1pPr marL="0" lvl="0" indent="0" algn="l" defTabSz="914400" rtl="0" eaLnBrk="1" fontAlgn="base" latinLnBrk="0" hangingPunct="1">
              <a:lnSpc>
                <a:spcPct val="100000"/>
              </a:lnSpc>
              <a:spcBef>
                <a:spcPct val="0"/>
              </a:spcBef>
              <a:spcAft>
                <a:spcPct val="0"/>
              </a:spcAft>
              <a:buNone/>
              <a:defRPr sz="1800" kern="1200">
                <a:solidFill>
                  <a:schemeClr val="tx1"/>
                </a:solidFill>
                <a:latin typeface="Arial" panose="02080604020202020204" pitchFamily="34" charset="0"/>
              </a:defRPr>
            </a:lvl1pPr>
            <a:lvl2pPr marL="457200" lvl="1"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5pPr>
          </a:lstStyle>
          <a:p>
            <a:pPr lvl="0" algn="r">
              <a:lnSpc>
                <a:spcPts val="3200"/>
              </a:lnSpc>
              <a:buSzTx/>
            </a:pPr>
            <a:fld id="{9A0DB2DC-4C9A-4742-B13C-FB6460FD3503}" type="slidenum">
              <a:rPr lang="de-DE" altLang="en-US" sz="1000" baseline="0">
                <a:solidFill>
                  <a:schemeClr val="bg1"/>
                </a:solidFill>
                <a:latin typeface="Segoe UI Symbol"/>
              </a:rPr>
            </a:fld>
            <a:endParaRPr lang="de-DE" altLang="en-US" sz="1000" baseline="0" dirty="0">
              <a:solidFill>
                <a:schemeClr val="bg1"/>
              </a:solidFill>
              <a:latin typeface="Segoe UI Symbo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normAutofit fontScale="90000"/>
          </a:bodyPr>
          <a:p>
            <a:r>
              <a:rPr lang="de-DE" altLang="en-US">
                <a:latin typeface="Calibri" charset="0"/>
              </a:rPr>
              <a:t>Evidences of the computational reproducibility crisis</a:t>
            </a:r>
            <a:endParaRPr lang="de-DE" altLang="en-US">
              <a:latin typeface="Calibri" charset="0"/>
            </a:endParaRPr>
          </a:p>
        </p:txBody>
      </p:sp>
      <p:sp>
        <p:nvSpPr>
          <p:cNvPr id="5" name="Text Placeholder 4"/>
          <p:cNvSpPr>
            <a:spLocks noGrp="1"/>
          </p:cNvSpPr>
          <p:nvPr>
            <p:ph type="body" idx="1"/>
          </p:nvPr>
        </p:nvSpPr>
        <p:spPr/>
        <p:txBody>
          <a:bodyPr/>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de-DE" altLang="en-US">
                <a:latin typeface="Calibri" charset="0"/>
              </a:rPr>
              <a:t>The reproducibility crisis</a:t>
            </a:r>
            <a:endParaRPr lang="de-DE" altLang="en-US">
              <a:latin typeface="Calibri" charset="0"/>
            </a:endParaRPr>
          </a:p>
        </p:txBody>
      </p:sp>
      <p:pic>
        <p:nvPicPr>
          <p:cNvPr id="6" name="Content Placeholder 5"/>
          <p:cNvPicPr>
            <a:picLocks noChangeAspect="1"/>
          </p:cNvPicPr>
          <p:nvPr>
            <p:ph idx="1"/>
          </p:nvPr>
        </p:nvPicPr>
        <p:blipFill>
          <a:blip r:embed="rId1"/>
          <a:stretch>
            <a:fillRect/>
          </a:stretch>
        </p:blipFill>
        <p:spPr>
          <a:xfrm>
            <a:off x="1709420" y="1311910"/>
            <a:ext cx="2600325" cy="2490470"/>
          </a:xfrm>
          <a:prstGeom prst="rect">
            <a:avLst/>
          </a:prstGeom>
        </p:spPr>
      </p:pic>
      <p:pic>
        <p:nvPicPr>
          <p:cNvPr id="7" name="Picture 6"/>
          <p:cNvPicPr>
            <a:picLocks noChangeAspect="1"/>
          </p:cNvPicPr>
          <p:nvPr/>
        </p:nvPicPr>
        <p:blipFill>
          <a:blip r:embed="rId2"/>
          <a:stretch>
            <a:fillRect/>
          </a:stretch>
        </p:blipFill>
        <p:spPr>
          <a:xfrm>
            <a:off x="1709420" y="3929380"/>
            <a:ext cx="2538730" cy="2503805"/>
          </a:xfrm>
          <a:prstGeom prst="rect">
            <a:avLst/>
          </a:prstGeom>
        </p:spPr>
      </p:pic>
      <p:pic>
        <p:nvPicPr>
          <p:cNvPr id="14" name="Picture 13"/>
          <p:cNvPicPr>
            <a:picLocks noChangeAspect="1"/>
          </p:cNvPicPr>
          <p:nvPr/>
        </p:nvPicPr>
        <p:blipFill>
          <a:blip r:embed="rId3"/>
          <a:stretch>
            <a:fillRect/>
          </a:stretch>
        </p:blipFill>
        <p:spPr>
          <a:xfrm>
            <a:off x="6499225" y="258445"/>
            <a:ext cx="3417570" cy="1949450"/>
          </a:xfrm>
          <a:prstGeom prst="rect">
            <a:avLst/>
          </a:prstGeom>
        </p:spPr>
      </p:pic>
      <p:sp>
        <p:nvSpPr>
          <p:cNvPr id="15" name="Text Box 14"/>
          <p:cNvSpPr txBox="1"/>
          <p:nvPr/>
        </p:nvSpPr>
        <p:spPr>
          <a:xfrm>
            <a:off x="6597015" y="2305685"/>
            <a:ext cx="5209540" cy="860425"/>
          </a:xfrm>
          <a:prstGeom prst="rect">
            <a:avLst/>
          </a:prstGeom>
          <a:noFill/>
        </p:spPr>
        <p:txBody>
          <a:bodyPr wrap="square" rtlCol="0">
            <a:spAutoFit/>
          </a:bodyPr>
          <a:p>
            <a:pPr algn="l"/>
            <a:r>
              <a:rPr lang="de-DE" altLang="en-US" sz="1000">
                <a:latin typeface="Calibri" charset="0"/>
              </a:rPr>
              <a:t>„</a:t>
            </a:r>
            <a:r>
              <a:rPr lang="en-US" sz="1000" i="1"/>
              <a:t>Success rate and errors before and after code cleaning. To objectively determine the effects of code cleaning, we subset the results that have explicit “successes” and errors while excluding the ones with TLE values as the outcome. As a result, the count of files in this figure is lower than the total count.</a:t>
            </a:r>
            <a:r>
              <a:rPr lang="de-DE" altLang="en-US" sz="1000">
                <a:latin typeface="Calibri" charset="0"/>
              </a:rPr>
              <a:t>“ (Trisovic, 2022)</a:t>
            </a:r>
            <a:endParaRPr lang="de-DE" altLang="en-US" sz="1000">
              <a:latin typeface="Calibri" charset="0"/>
            </a:endParaRPr>
          </a:p>
        </p:txBody>
      </p:sp>
      <p:pic>
        <p:nvPicPr>
          <p:cNvPr id="16" name="Picture 15"/>
          <p:cNvPicPr>
            <a:picLocks noChangeAspect="1"/>
          </p:cNvPicPr>
          <p:nvPr/>
        </p:nvPicPr>
        <p:blipFill>
          <a:blip r:embed="rId4"/>
          <a:stretch>
            <a:fillRect/>
          </a:stretch>
        </p:blipFill>
        <p:spPr>
          <a:xfrm>
            <a:off x="6499225" y="3228340"/>
            <a:ext cx="3466465" cy="2858770"/>
          </a:xfrm>
          <a:prstGeom prst="rect">
            <a:avLst/>
          </a:prstGeom>
        </p:spPr>
      </p:pic>
      <p:sp>
        <p:nvSpPr>
          <p:cNvPr id="17" name="Text Box 16"/>
          <p:cNvSpPr txBox="1"/>
          <p:nvPr/>
        </p:nvSpPr>
        <p:spPr>
          <a:xfrm>
            <a:off x="6575425" y="6163945"/>
            <a:ext cx="5111115" cy="460375"/>
          </a:xfrm>
          <a:prstGeom prst="rect">
            <a:avLst/>
          </a:prstGeom>
          <a:noFill/>
        </p:spPr>
        <p:txBody>
          <a:bodyPr wrap="square" rtlCol="0">
            <a:spAutoFit/>
          </a:bodyPr>
          <a:p>
            <a:pPr algn="l"/>
            <a:r>
              <a:rPr lang="de-DE" altLang="en-US" sz="1200">
                <a:latin typeface="Calibri" charset="0"/>
              </a:rPr>
              <a:t>„</a:t>
            </a:r>
            <a:r>
              <a:rPr lang="de-DE" altLang="en-US" sz="1200" i="1">
                <a:latin typeface="Calibri" charset="0"/>
              </a:rPr>
              <a:t>2,265 (84.39%) notebooks resulted in exceptions due to several reasons.</a:t>
            </a:r>
            <a:r>
              <a:rPr lang="de-DE" altLang="en-US" sz="1200">
                <a:latin typeface="Calibri" charset="0"/>
              </a:rPr>
              <a:t>” (Samuel and Mietchen, 2022, p. 18)</a:t>
            </a:r>
            <a:endParaRPr lang="de-DE" altLang="en-US" sz="1200">
              <a:latin typeface="Calibri" charset="0"/>
            </a:endParaRPr>
          </a:p>
        </p:txBody>
      </p:sp>
      <p:sp>
        <p:nvSpPr>
          <p:cNvPr id="18" name="Text Box 17"/>
          <p:cNvSpPr txBox="1"/>
          <p:nvPr/>
        </p:nvSpPr>
        <p:spPr>
          <a:xfrm>
            <a:off x="323850" y="6512560"/>
            <a:ext cx="5559425" cy="245110"/>
          </a:xfrm>
          <a:prstGeom prst="rect">
            <a:avLst/>
          </a:prstGeom>
          <a:noFill/>
        </p:spPr>
        <p:txBody>
          <a:bodyPr wrap="none" rtlCol="0">
            <a:spAutoFit/>
          </a:bodyPr>
          <a:p>
            <a:pPr algn="l"/>
            <a:r>
              <a:rPr lang="en-US" sz="1000"/>
              <a:t>Baker, M. 1,500 scientists lift the lid on reproducibility. Nature 533, 452–454 (2016).</a:t>
            </a:r>
            <a:endParaRPr lang="en-US" sz="10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A community study on reproducibility on DGE</a:t>
            </a:r>
            <a:endParaRPr lang="de-DE" altLang="en-US">
              <a:latin typeface="Calibri" charset="0"/>
            </a:endParaRPr>
          </a:p>
        </p:txBody>
      </p:sp>
      <p:sp>
        <p:nvSpPr>
          <p:cNvPr id="3" name="Content Placeholder 2"/>
          <p:cNvSpPr>
            <a:spLocks noGrp="1"/>
          </p:cNvSpPr>
          <p:nvPr>
            <p:ph idx="1"/>
          </p:nvPr>
        </p:nvSpPr>
        <p:spPr>
          <a:xfrm>
            <a:off x="647700" y="1825625"/>
            <a:ext cx="5809615" cy="4351655"/>
          </a:xfrm>
        </p:spPr>
        <p:txBody>
          <a:bodyPr/>
          <a:p>
            <a:r>
              <a:rPr lang="de-DE" altLang="en-US" sz="1400">
                <a:latin typeface="Calibri" charset="0"/>
              </a:rPr>
              <a:t>„</a:t>
            </a:r>
            <a:r>
              <a:rPr lang="en-US" sz="1400" i="1"/>
              <a:t>Comparison of differentially expressed genes among 2022 groups using upset plots. Histograms on the top of each upset plot represent the number of differentially expressed genes in common (and specific) to the groups indicated by circles below. Below the histograms, each row corresponds to a group. (A) Upset plot representing the number of differentially expressed genes in common between groups using students own statistical analysis. (B) Upset plot representing the number of differentially expressed genes in common between groups using homogeneous statistical analysis.</a:t>
            </a:r>
            <a:r>
              <a:rPr lang="de-DE" altLang="en-US" sz="1400">
                <a:latin typeface="Calibri" charset="0"/>
              </a:rPr>
              <a:t>“ </a:t>
            </a:r>
            <a:br>
              <a:rPr lang="de-DE" altLang="en-US" sz="1400">
                <a:latin typeface="Calibri" charset="0"/>
              </a:rPr>
            </a:br>
            <a:r>
              <a:rPr lang="de-DE" altLang="en-US" sz="1400">
                <a:latin typeface="Calibri" charset="0"/>
              </a:rPr>
              <a:t>Cokelaer et al. Reprohackathons: promoting reproducibility in bioinformatics through training, Bioinformatics, Volume 39, Issue Supplement_1, June 2023, Pages i11–i20, </a:t>
            </a:r>
            <a:r>
              <a:rPr lang="de-DE" altLang="en-US" sz="1400">
                <a:latin typeface="Calibri" charset="0"/>
                <a:hlinkClick r:id="rId1" tooltip="" action="ppaction://hlinkfile"/>
              </a:rPr>
              <a:t>https://doi.org/10.1093/bioinformatics/btad227</a:t>
            </a:r>
            <a:endParaRPr lang="de-DE" altLang="en-US" sz="1400">
              <a:latin typeface="Calibri" charset="0"/>
              <a:hlinkClick r:id="rId1" tooltip="" action="ppaction://hlinkfile"/>
            </a:endParaRPr>
          </a:p>
        </p:txBody>
      </p:sp>
      <p:pic>
        <p:nvPicPr>
          <p:cNvPr id="5125" name="New picture"/>
          <p:cNvPicPr/>
          <p:nvPr/>
        </p:nvPicPr>
        <p:blipFill>
          <a:blip r:embed="rId2"/>
          <a:stretch>
            <a:fillRect/>
          </a:stretch>
        </p:blipFill>
        <p:spPr>
          <a:xfrm>
            <a:off x="6732905" y="1249680"/>
            <a:ext cx="4515485" cy="510984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a:ea typeface=""/>
        <a:cs typeface=""/>
        <a:font script="Jpan" typeface="ＭＳ ゴシック"/>
        <a:font script="Hang" typeface="굴림"/>
        <a:font script="Hans" typeface="宋体"/>
        <a:font script="Hant" typeface="新細明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9410</Words>
  <Application>WPS Presentation</Application>
  <PresentationFormat>宽屏</PresentationFormat>
  <Paragraphs>200</Paragraphs>
  <Slides>20</Slides>
  <Notes>0</Notes>
  <HiddenSlides>0</HiddenSlides>
  <MMClips>0</MMClips>
  <ScaleCrop>false</ScaleCrop>
  <HeadingPairs>
    <vt:vector size="6" baseType="variant">
      <vt:variant>
        <vt:lpstr>已用的字体</vt:lpstr>
      </vt:variant>
      <vt:variant>
        <vt:i4>20</vt:i4>
      </vt:variant>
      <vt:variant>
        <vt:lpstr>主题</vt:lpstr>
      </vt:variant>
      <vt:variant>
        <vt:i4>1</vt:i4>
      </vt:variant>
      <vt:variant>
        <vt:lpstr>幻灯片标题</vt:lpstr>
      </vt:variant>
      <vt:variant>
        <vt:i4>20</vt:i4>
      </vt:variant>
    </vt:vector>
  </HeadingPairs>
  <TitlesOfParts>
    <vt:vector size="41" baseType="lpstr">
      <vt:lpstr>Arial</vt:lpstr>
      <vt:lpstr>SimSun</vt:lpstr>
      <vt:lpstr>Wingdings</vt:lpstr>
      <vt:lpstr>DejaVu Sans</vt:lpstr>
      <vt:lpstr>Arial Black</vt:lpstr>
      <vt:lpstr>Microsoft YaHei</vt:lpstr>
      <vt:lpstr>Droid Sans Fallback</vt:lpstr>
      <vt:lpstr>Arial Unicode MS</vt:lpstr>
      <vt:lpstr>SimSun</vt:lpstr>
      <vt:lpstr>Calibri</vt:lpstr>
      <vt:lpstr>Phetsarath OT</vt:lpstr>
      <vt:lpstr>OpenSymbol</vt:lpstr>
      <vt:lpstr>Courier</vt:lpstr>
      <vt:lpstr>Gubbi</vt:lpstr>
      <vt:lpstr>Dyuthi</vt:lpstr>
      <vt:lpstr>FreeMono</vt:lpstr>
      <vt:lpstr>Segoe UI Symbol</vt:lpstr>
      <vt:lpstr>Segoe UI Light</vt:lpstr>
      <vt:lpstr>Segoe UI</vt:lpstr>
      <vt:lpstr>Lucida Grande</vt:lpstr>
      <vt:lpstr>Office Theme</vt:lpstr>
      <vt:lpstr>Introduction to Bioinformatics</vt:lpstr>
      <vt:lpstr>Outline of session</vt:lpstr>
      <vt:lpstr>Computational genomics pipelines - part II</vt:lpstr>
      <vt:lpstr>Computational genomics pipelines - variant annotation</vt:lpstr>
      <vt:lpstr>Computational genomics pipelines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Replicate and reproduce</vt:lpstr>
      <vt:lpstr>FAIR sharing</vt:lpstr>
      <vt:lpstr>FAIR principles</vt:lpstr>
      <vt:lpstr>Bibliography and further reading</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priesgo</cp:lastModifiedBy>
  <cp:revision>14</cp:revision>
  <dcterms:created xsi:type="dcterms:W3CDTF">2023-10-08T19:22:01Z</dcterms:created>
  <dcterms:modified xsi:type="dcterms:W3CDTF">2023-10-08T19:22:01Z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1033-11.1.0.11704</vt:lpwstr>
  </property>
  <property fmtid="{D5CDD505-2E9C-101B-9397-08002B2CF9AE}" pid="3" name="ICV">
    <vt:lpwstr/>
  </property>
</Properties>
</file>